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740" r:id="rId2"/>
    <p:sldId id="773" r:id="rId3"/>
    <p:sldId id="774" r:id="rId4"/>
    <p:sldId id="775" r:id="rId5"/>
    <p:sldId id="776" r:id="rId6"/>
    <p:sldId id="777" r:id="rId7"/>
    <p:sldId id="778" r:id="rId8"/>
    <p:sldId id="779" r:id="rId9"/>
    <p:sldId id="780" r:id="rId10"/>
    <p:sldId id="781" r:id="rId11"/>
    <p:sldId id="782" r:id="rId12"/>
    <p:sldId id="783" r:id="rId13"/>
    <p:sldId id="784" r:id="rId14"/>
    <p:sldId id="785" r:id="rId15"/>
    <p:sldId id="786" r:id="rId16"/>
    <p:sldId id="787" r:id="rId17"/>
    <p:sldId id="788" r:id="rId18"/>
    <p:sldId id="789" r:id="rId19"/>
    <p:sldId id="790" r:id="rId20"/>
    <p:sldId id="791" r:id="rId21"/>
    <p:sldId id="792" r:id="rId22"/>
    <p:sldId id="793" r:id="rId23"/>
    <p:sldId id="794" r:id="rId24"/>
    <p:sldId id="795" r:id="rId25"/>
    <p:sldId id="796" r:id="rId26"/>
    <p:sldId id="797" r:id="rId27"/>
    <p:sldId id="798" r:id="rId28"/>
    <p:sldId id="799" r:id="rId29"/>
    <p:sldId id="800" r:id="rId30"/>
    <p:sldId id="801" r:id="rId31"/>
    <p:sldId id="802" r:id="rId32"/>
    <p:sldId id="803" r:id="rId33"/>
    <p:sldId id="804" r:id="rId34"/>
    <p:sldId id="805"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FF3300"/>
    <a:srgbClr val="027407"/>
    <a:srgbClr val="03B90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40" autoAdjust="0"/>
  </p:normalViewPr>
  <p:slideViewPr>
    <p:cSldViewPr>
      <p:cViewPr>
        <p:scale>
          <a:sx n="64" d="100"/>
          <a:sy n="64" d="100"/>
        </p:scale>
        <p:origin x="-342" y="-60"/>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79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AD5E16-6AA4-42EA-AB89-FDCA34BA8E55}" type="datetimeFigureOut">
              <a:rPr lang="en-ZA" smtClean="0"/>
              <a:pPr/>
              <a:t>2012-11-07</a:t>
            </a:fld>
            <a:endParaRPr lang="en-Z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81FCC1-4B6C-44A9-AD60-7CB5746106F9}" type="slidenum">
              <a:rPr lang="en-ZA" smtClean="0"/>
              <a:pPr/>
              <a:t>‹#›</a:t>
            </a:fld>
            <a:endParaRPr lang="en-Z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2012-11-07</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32</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33</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fld id="{00AA895D-6357-45A3-BD09-9BDA930E1352}" type="datetime1">
              <a:rPr lang="en-ZA" smtClean="0"/>
              <a:pPr>
                <a:defRPr/>
              </a:pPr>
              <a:t>2012-11-07</a:t>
            </a:fld>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fld id="{CD81D8ED-4FB9-4CE9-A91B-57095CA5A9FF}" type="datetime1">
              <a:rPr lang="en-ZA" smtClean="0"/>
              <a:pPr>
                <a:defRPr/>
              </a:pPr>
              <a:t>2012-11-07</a:t>
            </a:fld>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fld id="{1A541BF0-D14D-40F3-99D5-075306173A3A}" type="datetime1">
              <a:rPr lang="en-ZA" smtClean="0"/>
              <a:pPr>
                <a:defRPr/>
              </a:pPr>
              <a:t>2012-11-07</a:t>
            </a:fld>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fld id="{F0B7FB7C-D13E-429E-B38E-AA80EA89FF34}" type="datetime1">
              <a:rPr lang="en-ZA" smtClean="0"/>
              <a:pPr>
                <a:defRPr/>
              </a:pPr>
              <a:t>2012-11-07</a:t>
            </a:fld>
            <a:endParaRPr lang="en-US"/>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1A8E6123-90A6-43DC-A1EB-6EDBB14E19A0}" type="slidenum">
              <a:rPr lang="en-ZA"/>
              <a:pPr>
                <a:defRPr/>
              </a:pPr>
              <a:t>‹#›</a:t>
            </a:fld>
            <a:endParaRPr lang="en-Z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lumMod val="75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p:txBody>
          <a:bodyPr/>
          <a:lstStyle>
            <a:lvl1pPr>
              <a:buNone/>
              <a:defRPr b="0" cap="none" spc="0">
                <a:ln w="1905"/>
                <a:solidFill>
                  <a:schemeClr val="accent4">
                    <a:lumMod val="75000"/>
                  </a:schemeClr>
                </a:solidFill>
                <a:effectLst>
                  <a:innerShdw blurRad="69850" dist="43180" dir="5400000">
                    <a:srgbClr val="000000">
                      <a:alpha val="65000"/>
                    </a:srgbClr>
                  </a:innerShdw>
                </a:effectLst>
              </a:defRPr>
            </a:lvl1pPr>
            <a:lvl2pPr>
              <a:buNone/>
              <a:defRPr b="0" cap="none" spc="0">
                <a:ln w="1905"/>
                <a:solidFill>
                  <a:schemeClr val="accent4">
                    <a:lumMod val="75000"/>
                  </a:schemeClr>
                </a:solidFill>
                <a:effectLst>
                  <a:innerShdw blurRad="69850" dist="43180" dir="5400000">
                    <a:srgbClr val="000000">
                      <a:alpha val="65000"/>
                    </a:srgbClr>
                  </a:innerShdw>
                </a:effectLst>
              </a:defRPr>
            </a:lvl2pPr>
            <a:lvl3pPr>
              <a:buNone/>
              <a:defRPr b="0" cap="none" spc="0">
                <a:ln w="1905"/>
                <a:solidFill>
                  <a:schemeClr val="accent4">
                    <a:lumMod val="75000"/>
                  </a:schemeClr>
                </a:solidFill>
                <a:effectLst>
                  <a:innerShdw blurRad="69850" dist="43180" dir="5400000">
                    <a:srgbClr val="000000">
                      <a:alpha val="65000"/>
                    </a:srgbClr>
                  </a:innerShdw>
                </a:effectLst>
              </a:defRPr>
            </a:lvl3pPr>
            <a:lvl4pPr>
              <a:buNone/>
              <a:defRPr b="0" cap="none" spc="0">
                <a:ln w="1905"/>
                <a:solidFill>
                  <a:schemeClr val="accent4">
                    <a:lumMod val="75000"/>
                  </a:schemeClr>
                </a:solidFill>
                <a:effectLst>
                  <a:innerShdw blurRad="69850" dist="43180" dir="5400000">
                    <a:srgbClr val="000000">
                      <a:alpha val="65000"/>
                    </a:srgbClr>
                  </a:innerShdw>
                </a:effectLst>
              </a:defRPr>
            </a:lvl4pPr>
            <a:lvl5pPr>
              <a:buNone/>
              <a:defRPr b="0" cap="none" spc="0">
                <a:ln w="1905"/>
                <a:solidFill>
                  <a:schemeClr val="accent4">
                    <a:lumMod val="75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fld id="{AB496AB7-E54B-4ABB-A8B4-8A4E979FAF34}" type="datetime1">
              <a:rPr lang="en-ZA" smtClean="0"/>
              <a:pPr>
                <a:defRPr/>
              </a:pPr>
              <a:t>2012-11-07</a:t>
            </a:fld>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8A403E9-B8D1-487F-BB7D-910DDEC037CC}" type="datetime1">
              <a:rPr lang="en-ZA" smtClean="0"/>
              <a:pPr>
                <a:defRPr/>
              </a:pPr>
              <a:t>2012-11-07</a:t>
            </a:fld>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fld id="{944F53B3-260E-4707-9D71-9A348E334A0A}" type="datetime1">
              <a:rPr lang="en-ZA" smtClean="0"/>
              <a:pPr>
                <a:defRPr/>
              </a:pPr>
              <a:t>2012-11-07</a:t>
            </a:fld>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fld id="{D3F499CF-9A1F-4DE3-940D-8D52E5716B23}" type="datetime1">
              <a:rPr lang="en-ZA" smtClean="0"/>
              <a:pPr>
                <a:defRPr/>
              </a:pPr>
              <a:t>2012-11-07</a:t>
            </a:fld>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fld id="{EC65A487-574B-48F6-A3FF-CD491EDA70EA}" type="datetime1">
              <a:rPr lang="en-ZA" smtClean="0"/>
              <a:pPr>
                <a:defRPr/>
              </a:pPr>
              <a:t>2012-11-07</a:t>
            </a:fld>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EF964C-2413-4D6C-A6AC-3BD9D2CFD4DC}" type="datetime1">
              <a:rPr lang="en-ZA" smtClean="0"/>
              <a:pPr>
                <a:defRPr/>
              </a:pPr>
              <a:t>2012-11-07</a:t>
            </a:fld>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911527C-78B9-46F3-A132-B6971572F53F}" type="datetime1">
              <a:rPr lang="en-ZA" smtClean="0"/>
              <a:pPr>
                <a:defRPr/>
              </a:pPr>
              <a:t>2012-11-07</a:t>
            </a:fld>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EDFCA31-FD72-4C54-9445-F8BC48F482F0}" type="datetime1">
              <a:rPr lang="en-ZA" smtClean="0"/>
              <a:pPr>
                <a:defRPr/>
              </a:pPr>
              <a:t>2012-11-07</a:t>
            </a:fld>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57200" y="1600200"/>
            <a:ext cx="8229600" cy="5257800"/>
          </a:xfrm>
          <a:prstGeom prst="rect">
            <a:avLst/>
          </a:prstGeom>
          <a:effectLst>
            <a:glow rad="63500">
              <a:srgbClr val="FFFF00">
                <a:alpha val="40000"/>
              </a:srgbClr>
            </a:glow>
          </a:effectLst>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8975782-2FE3-4E12-8D34-5E289FA0816A}" type="datetime1">
              <a:rPr lang="en-ZA" smtClean="0"/>
              <a:pPr>
                <a:defRPr/>
              </a:pPr>
              <a:t>2012-11-07</a:t>
            </a:fld>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0F36EC2-F861-4369-AD95-5B89D726DC48}" type="slidenum">
              <a:rPr lang="en-ZA"/>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2">
              <a:lumMod val="75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olden-rays.jpg"/>
          <p:cNvPicPr>
            <a:picLocks noChangeAspect="1"/>
          </p:cNvPicPr>
          <p:nvPr/>
        </p:nvPicPr>
        <p:blipFill>
          <a:blip r:embed="rId3" cstate="print">
            <a:lum bright="6000" contrast="-18000"/>
          </a:blip>
          <a:stretch>
            <a:fillRect/>
          </a:stretch>
        </p:blipFill>
        <p:spPr>
          <a:xfrm>
            <a:off x="0" y="0"/>
            <a:ext cx="9144000" cy="6858000"/>
          </a:xfrm>
          <a:prstGeom prst="rect">
            <a:avLst/>
          </a:prstGeom>
        </p:spPr>
      </p:pic>
      <p:sp>
        <p:nvSpPr>
          <p:cNvPr id="3076" name="Rectangle 3"/>
          <p:cNvSpPr>
            <a:spLocks noChangeArrowheads="1"/>
          </p:cNvSpPr>
          <p:nvPr/>
        </p:nvSpPr>
        <p:spPr bwMode="auto">
          <a:xfrm>
            <a:off x="0" y="5157192"/>
            <a:ext cx="9144000" cy="1700808"/>
          </a:xfrm>
          <a:prstGeom prst="rect">
            <a:avLst/>
          </a:prstGeom>
          <a:noFill/>
          <a:ln w="9525">
            <a:noFill/>
            <a:round/>
            <a:headEnd/>
            <a:tailEnd/>
          </a:ln>
        </p:spPr>
        <p:txBody>
          <a:bodyPr lIns="90000" tIns="46800" rIns="90000" bIns="46800" anchor="b" anchorCtr="1"/>
          <a:lstStyle/>
          <a:p>
            <a:pPr algn="ctr"/>
            <a:r>
              <a:rPr lang="en-ZA" sz="2400" i="1" dirty="0" smtClean="0">
                <a:solidFill>
                  <a:srgbClr val="000000"/>
                </a:solidFill>
                <a:latin typeface="Aharoni" pitchFamily="2" charset="-79"/>
                <a:cs typeface="Aharoni" pitchFamily="2" charset="-79"/>
              </a:rPr>
              <a:t>He said, "Human being, this is the place for my throne, the place for the soles of my feet, where I will live among the people of </a:t>
            </a:r>
            <a:r>
              <a:rPr lang="en-ZA" sz="2400" i="1" dirty="0" err="1" smtClean="0">
                <a:solidFill>
                  <a:srgbClr val="000000"/>
                </a:solidFill>
                <a:latin typeface="Aharoni" pitchFamily="2" charset="-79"/>
                <a:cs typeface="Aharoni" pitchFamily="2" charset="-79"/>
              </a:rPr>
              <a:t>Isra'el</a:t>
            </a:r>
            <a:r>
              <a:rPr lang="en-ZA" sz="2400" i="1" dirty="0" smtClean="0">
                <a:solidFill>
                  <a:srgbClr val="000000"/>
                </a:solidFill>
                <a:latin typeface="Aharoni" pitchFamily="2" charset="-79"/>
                <a:cs typeface="Aharoni" pitchFamily="2" charset="-79"/>
              </a:rPr>
              <a:t> forever. …</a:t>
            </a:r>
            <a:r>
              <a:rPr lang="en-ZA" sz="2400" b="1" i="1" dirty="0" smtClean="0">
                <a:solidFill>
                  <a:srgbClr val="000000"/>
                </a:solidFill>
                <a:latin typeface="Aharoni" pitchFamily="2" charset="-79"/>
                <a:cs typeface="Aharoni" pitchFamily="2" charset="-79"/>
              </a:rPr>
              <a:t> (Ezekiel 43:7 CJB)</a:t>
            </a:r>
          </a:p>
        </p:txBody>
      </p:sp>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2"/>
          <p:cNvPicPr>
            <a:picLocks noChangeAspect="1" noChangeArrowheads="1"/>
          </p:cNvPicPr>
          <p:nvPr/>
        </p:nvPicPr>
        <p:blipFill>
          <a:blip r:embed="rId4" cstate="print"/>
          <a:srcRect l="10856" r="16890" b="4348"/>
          <a:stretch>
            <a:fillRect/>
          </a:stretch>
        </p:blipFill>
        <p:spPr bwMode="auto">
          <a:xfrm>
            <a:off x="4067944" y="260648"/>
            <a:ext cx="5076056" cy="5403543"/>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CAVE OF MACHPELAH</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The Cave of </a:t>
            </a:r>
            <a:r>
              <a:rPr lang="en-ZA" dirty="0" err="1" smtClean="0"/>
              <a:t>Machpelah</a:t>
            </a:r>
            <a:r>
              <a:rPr lang="en-ZA" dirty="0" smtClean="0"/>
              <a:t> is the world's most ancient Jewish site and the second holiest place for the Jewish people, after Temple Mount in Jerusalem. Abraham, Isaac, Jacob, Sarah, Rebecca, and Leah are all later buried in the same Cave of </a:t>
            </a:r>
            <a:r>
              <a:rPr lang="en-ZA" dirty="0" err="1" smtClean="0"/>
              <a:t>Machpelah</a:t>
            </a:r>
            <a:r>
              <a:rPr lang="en-ZA" dirty="0" smtClean="0"/>
              <a:t>. These are considered the patriarchs and matriarchs of the Jewish people. The only one who is missing is Rachel, who was buried near Bethlehem where she died in childbirth.</a:t>
            </a:r>
          </a:p>
          <a:p>
            <a:pPr algn="just">
              <a:lnSpc>
                <a:spcPts val="2100"/>
              </a:lnSpc>
            </a:pPr>
            <a:r>
              <a:rPr lang="en-ZA" dirty="0" smtClean="0">
                <a:solidFill>
                  <a:srgbClr val="C00000"/>
                </a:solidFill>
              </a:rPr>
              <a:t>The double cave, a mystery of thousands of years, was uncovered several years ago beneath the massive building, revealing </a:t>
            </a:r>
            <a:r>
              <a:rPr lang="en-ZA" dirty="0" err="1" smtClean="0">
                <a:solidFill>
                  <a:srgbClr val="C00000"/>
                </a:solidFill>
              </a:rPr>
              <a:t>artifacts</a:t>
            </a:r>
            <a:r>
              <a:rPr lang="en-ZA" dirty="0" smtClean="0">
                <a:solidFill>
                  <a:srgbClr val="C00000"/>
                </a:solidFill>
              </a:rPr>
              <a:t> from the Early Israelite Period (some 30 centuries ago). The structure was built during the Second Temple Period (about two thousand years ago) by Herod, King of Judea, providing a place for gatherings and Jewish prayers at the graves of the Patriarchs. This uniquely impressive building is the only one that stands intact and still </a:t>
            </a:r>
            <a:r>
              <a:rPr lang="en-ZA" dirty="0" err="1" smtClean="0">
                <a:solidFill>
                  <a:srgbClr val="C00000"/>
                </a:solidFill>
              </a:rPr>
              <a:t>fulfills</a:t>
            </a:r>
            <a:r>
              <a:rPr lang="en-ZA" dirty="0" smtClean="0">
                <a:solidFill>
                  <a:srgbClr val="C00000"/>
                </a:solidFill>
              </a:rPr>
              <a:t> its original function after thousands of years. </a:t>
            </a:r>
          </a:p>
          <a:p>
            <a:pPr algn="just">
              <a:lnSpc>
                <a:spcPts val="2100"/>
              </a:lnSpc>
            </a:pPr>
            <a:r>
              <a:rPr lang="en-ZA" dirty="0" smtClean="0"/>
              <a:t>The structure is divided into three rooms: </a:t>
            </a:r>
            <a:r>
              <a:rPr lang="en-ZA" dirty="0" err="1" smtClean="0"/>
              <a:t>Ohel</a:t>
            </a:r>
            <a:r>
              <a:rPr lang="en-ZA" dirty="0" smtClean="0"/>
              <a:t> </a:t>
            </a:r>
            <a:r>
              <a:rPr lang="en-ZA" dirty="0" err="1" smtClean="0"/>
              <a:t>Avraham</a:t>
            </a:r>
            <a:r>
              <a:rPr lang="en-ZA" dirty="0" smtClean="0"/>
              <a:t>, </a:t>
            </a:r>
            <a:r>
              <a:rPr lang="en-ZA" dirty="0" err="1" smtClean="0"/>
              <a:t>Ohel</a:t>
            </a:r>
            <a:r>
              <a:rPr lang="en-ZA" dirty="0" smtClean="0"/>
              <a:t> Yitzhak, and </a:t>
            </a:r>
            <a:r>
              <a:rPr lang="en-ZA" dirty="0" err="1" smtClean="0"/>
              <a:t>Ohel</a:t>
            </a:r>
            <a:r>
              <a:rPr lang="en-ZA" dirty="0" smtClean="0"/>
              <a:t> </a:t>
            </a:r>
            <a:r>
              <a:rPr lang="en-ZA" dirty="0" err="1" smtClean="0"/>
              <a:t>Ya'akov</a:t>
            </a:r>
            <a:r>
              <a:rPr lang="en-ZA" dirty="0" smtClean="0"/>
              <a:t>. Presently Jews have no access to </a:t>
            </a:r>
            <a:r>
              <a:rPr lang="en-ZA" dirty="0" err="1" smtClean="0"/>
              <a:t>Ohel</a:t>
            </a:r>
            <a:r>
              <a:rPr lang="en-ZA" dirty="0" smtClean="0"/>
              <a:t> Yitzhak, the largest room, with the exception of 10 days a year. </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pic>
        <p:nvPicPr>
          <p:cNvPr id="5" name="Picture 4" descr="Cave of the Patriarchs.jpg"/>
          <p:cNvPicPr>
            <a:picLocks noChangeAspect="1"/>
          </p:cNvPicPr>
          <p:nvPr/>
        </p:nvPicPr>
        <p:blipFill>
          <a:blip r:embed="rId2" cstate="email"/>
          <a:stretch>
            <a:fillRect/>
          </a:stretch>
        </p:blipFill>
        <p:spPr>
          <a:xfrm>
            <a:off x="611560" y="1052736"/>
            <a:ext cx="7904637" cy="52565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CITY OF FOUR</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dirty="0" smtClean="0"/>
              <a:t>City of </a:t>
            </a:r>
            <a:r>
              <a:rPr lang="en-ZA" dirty="0" err="1" smtClean="0"/>
              <a:t>Arba</a:t>
            </a:r>
            <a:r>
              <a:rPr lang="en-ZA" dirty="0" smtClean="0"/>
              <a:t>, or the “City of Four”, as “</a:t>
            </a:r>
            <a:r>
              <a:rPr lang="en-ZA" dirty="0" err="1" smtClean="0"/>
              <a:t>arba</a:t>
            </a:r>
            <a:r>
              <a:rPr lang="en-ZA" dirty="0" smtClean="0"/>
              <a:t>” is the Hebrew word for four, when counting. The city was named after </a:t>
            </a:r>
            <a:r>
              <a:rPr lang="en-ZA" dirty="0" err="1" smtClean="0"/>
              <a:t>Arba</a:t>
            </a:r>
            <a:r>
              <a:rPr lang="en-ZA" dirty="0" smtClean="0"/>
              <a:t> the giant, who was the father of </a:t>
            </a:r>
            <a:r>
              <a:rPr lang="en-ZA" dirty="0" err="1" smtClean="0"/>
              <a:t>Anaq</a:t>
            </a:r>
            <a:r>
              <a:rPr lang="en-ZA" dirty="0" smtClean="0"/>
              <a:t> (of the </a:t>
            </a:r>
            <a:r>
              <a:rPr lang="en-ZA" dirty="0" err="1" smtClean="0"/>
              <a:t>Anaqim</a:t>
            </a:r>
            <a:r>
              <a:rPr lang="en-ZA" dirty="0" smtClean="0"/>
              <a:t>). Perhaps </a:t>
            </a:r>
            <a:r>
              <a:rPr lang="en-ZA" dirty="0" err="1" smtClean="0"/>
              <a:t>Arba</a:t>
            </a:r>
            <a:r>
              <a:rPr lang="en-ZA" dirty="0" smtClean="0"/>
              <a:t> was “</a:t>
            </a:r>
            <a:r>
              <a:rPr lang="en-ZA" i="1" dirty="0" smtClean="0"/>
              <a:t>four</a:t>
            </a:r>
            <a:r>
              <a:rPr lang="en-ZA" dirty="0" smtClean="0"/>
              <a:t>” times bigger than everyone else. The City of </a:t>
            </a:r>
            <a:r>
              <a:rPr lang="en-ZA" dirty="0" err="1" smtClean="0"/>
              <a:t>Arba</a:t>
            </a:r>
            <a:r>
              <a:rPr lang="en-ZA" dirty="0" smtClean="0"/>
              <a:t>, is also known as Hebron. And, Hebron means “</a:t>
            </a:r>
            <a:r>
              <a:rPr lang="en-ZA" i="1" dirty="0" smtClean="0"/>
              <a:t>conjunction” or “joining”.</a:t>
            </a:r>
            <a:r>
              <a:rPr lang="en-ZA" dirty="0" smtClean="0"/>
              <a:t> It’s here that we see </a:t>
            </a:r>
            <a:r>
              <a:rPr lang="en-ZA" i="1" dirty="0" smtClean="0"/>
              <a:t>“four conjunctions</a:t>
            </a:r>
            <a:r>
              <a:rPr lang="en-ZA" dirty="0" smtClean="0"/>
              <a:t>”. </a:t>
            </a:r>
          </a:p>
          <a:p>
            <a:pPr algn="just">
              <a:lnSpc>
                <a:spcPts val="2200"/>
              </a:lnSpc>
            </a:pPr>
            <a:r>
              <a:rPr lang="en-ZA" b="1" i="1" dirty="0" smtClean="0"/>
              <a:t>Summary: </a:t>
            </a:r>
            <a:r>
              <a:rPr lang="en-ZA" dirty="0" smtClean="0"/>
              <a:t>Sarah dies in the “</a:t>
            </a:r>
            <a:r>
              <a:rPr lang="en-ZA" i="1" dirty="0" smtClean="0"/>
              <a:t>City of Four</a:t>
            </a:r>
            <a:r>
              <a:rPr lang="en-ZA" dirty="0" smtClean="0"/>
              <a:t>” or perhaps better phrased, </a:t>
            </a:r>
            <a:r>
              <a:rPr lang="en-ZA" i="1" dirty="0" smtClean="0"/>
              <a:t>“The City of Four Couples</a:t>
            </a:r>
            <a:r>
              <a:rPr lang="en-ZA" dirty="0" smtClean="0"/>
              <a:t>”. </a:t>
            </a:r>
            <a:r>
              <a:rPr lang="en-ZA" dirty="0" err="1" smtClean="0"/>
              <a:t>Avraham</a:t>
            </a:r>
            <a:r>
              <a:rPr lang="en-ZA" dirty="0" smtClean="0"/>
              <a:t> buys a </a:t>
            </a:r>
            <a:r>
              <a:rPr lang="en-ZA" i="1" dirty="0" smtClean="0"/>
              <a:t>“two story” or “double” </a:t>
            </a:r>
            <a:r>
              <a:rPr lang="en-ZA" dirty="0" smtClean="0"/>
              <a:t>cave, as a burial place for his family. He buys this cave from the </a:t>
            </a:r>
            <a:r>
              <a:rPr lang="en-ZA" i="1" dirty="0" smtClean="0"/>
              <a:t>“Hittites” or “sons of fear” or “those who fear</a:t>
            </a:r>
            <a:r>
              <a:rPr lang="en-ZA" dirty="0" smtClean="0"/>
              <a:t>”, along with the field of </a:t>
            </a:r>
            <a:r>
              <a:rPr lang="en-ZA" dirty="0" err="1" smtClean="0"/>
              <a:t>Mamre</a:t>
            </a:r>
            <a:r>
              <a:rPr lang="en-ZA" dirty="0" smtClean="0"/>
              <a:t> (“</a:t>
            </a:r>
            <a:r>
              <a:rPr lang="en-ZA" i="1" dirty="0" smtClean="0"/>
              <a:t>fatness” or “blessing</a:t>
            </a:r>
            <a:r>
              <a:rPr lang="en-ZA" dirty="0" smtClean="0"/>
              <a:t>”) and all the </a:t>
            </a:r>
            <a:r>
              <a:rPr lang="en-ZA" dirty="0" err="1" smtClean="0"/>
              <a:t>terebinth</a:t>
            </a:r>
            <a:r>
              <a:rPr lang="en-ZA" dirty="0" smtClean="0"/>
              <a:t> trees (“</a:t>
            </a:r>
            <a:r>
              <a:rPr lang="en-ZA" i="1" dirty="0" smtClean="0"/>
              <a:t>mighty men</a:t>
            </a:r>
            <a:r>
              <a:rPr lang="en-ZA" dirty="0" smtClean="0"/>
              <a:t>”). This is the spot where </a:t>
            </a:r>
            <a:r>
              <a:rPr lang="en-ZA" dirty="0" err="1" smtClean="0"/>
              <a:t>Avraham</a:t>
            </a:r>
            <a:r>
              <a:rPr lang="en-ZA" dirty="0" smtClean="0"/>
              <a:t> circumcised himself, met with YHVH and two witnesses and was told of </a:t>
            </a:r>
            <a:r>
              <a:rPr lang="en-ZA" dirty="0" err="1" smtClean="0"/>
              <a:t>Yitsaq’s</a:t>
            </a:r>
            <a:r>
              <a:rPr lang="en-ZA" dirty="0" smtClean="0"/>
              <a:t> impending birth. He knew this spot and this double cave. And, this cave contains the remains of Adam &amp; </a:t>
            </a:r>
            <a:r>
              <a:rPr lang="en-ZA" dirty="0" err="1" smtClean="0"/>
              <a:t>Chawah</a:t>
            </a:r>
            <a:r>
              <a:rPr lang="en-ZA" dirty="0" smtClean="0"/>
              <a:t>, </a:t>
            </a:r>
            <a:r>
              <a:rPr lang="en-ZA" dirty="0" err="1" smtClean="0"/>
              <a:t>Avraham</a:t>
            </a:r>
            <a:r>
              <a:rPr lang="en-ZA" dirty="0" smtClean="0"/>
              <a:t> &amp; Sarah, </a:t>
            </a:r>
            <a:r>
              <a:rPr lang="en-ZA" dirty="0" err="1" smtClean="0"/>
              <a:t>Yitzaq</a:t>
            </a:r>
            <a:r>
              <a:rPr lang="en-ZA" dirty="0" smtClean="0"/>
              <a:t> &amp; </a:t>
            </a:r>
            <a:r>
              <a:rPr lang="en-ZA" dirty="0" err="1" smtClean="0"/>
              <a:t>Rivka</a:t>
            </a:r>
            <a:r>
              <a:rPr lang="en-ZA" dirty="0" smtClean="0"/>
              <a:t> and </a:t>
            </a:r>
            <a:r>
              <a:rPr lang="en-ZA" dirty="0" err="1" smtClean="0"/>
              <a:t>Ya’aqob</a:t>
            </a:r>
            <a:r>
              <a:rPr lang="en-ZA" dirty="0" smtClean="0"/>
              <a:t> &amp; Leah the fathers and mothers of </a:t>
            </a:r>
            <a:r>
              <a:rPr lang="en-ZA" dirty="0" err="1" smtClean="0"/>
              <a:t>kol</a:t>
            </a:r>
            <a:r>
              <a:rPr lang="en-ZA" dirty="0" smtClean="0"/>
              <a:t> </a:t>
            </a:r>
            <a:r>
              <a:rPr lang="en-ZA" dirty="0" err="1" smtClean="0"/>
              <a:t>Yisra’el</a:t>
            </a:r>
            <a:r>
              <a:rPr lang="en-ZA" dirty="0" smtClean="0"/>
              <a:t>; along with the father and mother of all mankind.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POINTS TO PONDER</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There are numerous written accounts over the decades that state there are indeed three pair of remains on biers in the cave above and one pair in the cave below. </a:t>
            </a:r>
          </a:p>
          <a:p>
            <a:pPr algn="just">
              <a:lnSpc>
                <a:spcPts val="2100"/>
              </a:lnSpc>
            </a:pPr>
            <a:r>
              <a:rPr lang="en-ZA" dirty="0" smtClean="0"/>
              <a:t>If you add up the number of Hebrew letters in the names of the patriarchs; </a:t>
            </a:r>
            <a:r>
              <a:rPr lang="en-ZA" dirty="0" err="1" smtClean="0"/>
              <a:t>Avraham</a:t>
            </a:r>
            <a:r>
              <a:rPr lang="en-ZA" dirty="0" smtClean="0"/>
              <a:t> (5), </a:t>
            </a:r>
            <a:r>
              <a:rPr lang="en-ZA" dirty="0" err="1" smtClean="0"/>
              <a:t>Yitzaq</a:t>
            </a:r>
            <a:r>
              <a:rPr lang="en-ZA" dirty="0" smtClean="0"/>
              <a:t> (4) and </a:t>
            </a:r>
            <a:r>
              <a:rPr lang="en-ZA" dirty="0" err="1" smtClean="0"/>
              <a:t>Ya’aqob</a:t>
            </a:r>
            <a:r>
              <a:rPr lang="en-ZA" dirty="0" smtClean="0"/>
              <a:t> (4) you get 13. If you count the number of Hebrew letters in the names of the matriarchs; Sarah (3), </a:t>
            </a:r>
            <a:r>
              <a:rPr lang="en-ZA" dirty="0" err="1" smtClean="0"/>
              <a:t>Rivka</a:t>
            </a:r>
            <a:r>
              <a:rPr lang="en-ZA" dirty="0" smtClean="0"/>
              <a:t> (4), Leah (3) and </a:t>
            </a:r>
            <a:r>
              <a:rPr lang="en-ZA" dirty="0" err="1" smtClean="0"/>
              <a:t>Rahel</a:t>
            </a:r>
            <a:r>
              <a:rPr lang="en-ZA" dirty="0" smtClean="0"/>
              <a:t> (3) you get 13 also. </a:t>
            </a:r>
          </a:p>
          <a:p>
            <a:pPr algn="just">
              <a:lnSpc>
                <a:spcPts val="2100"/>
              </a:lnSpc>
            </a:pPr>
            <a:r>
              <a:rPr lang="en-ZA" dirty="0" smtClean="0"/>
              <a:t>Thirteen is also the numeric value of the word </a:t>
            </a:r>
            <a:r>
              <a:rPr lang="en-ZA" i="1" dirty="0" smtClean="0"/>
              <a:t>“</a:t>
            </a:r>
            <a:r>
              <a:rPr lang="en-ZA" i="1" dirty="0" err="1" smtClean="0"/>
              <a:t>echad</a:t>
            </a:r>
            <a:r>
              <a:rPr lang="en-ZA" i="1" dirty="0" smtClean="0"/>
              <a:t>” or “unity</a:t>
            </a:r>
            <a:r>
              <a:rPr lang="en-ZA" dirty="0" smtClean="0"/>
              <a:t>” or “</a:t>
            </a:r>
            <a:r>
              <a:rPr lang="en-ZA" i="1" dirty="0" smtClean="0"/>
              <a:t>as one”</a:t>
            </a:r>
            <a:r>
              <a:rPr lang="en-ZA" dirty="0" smtClean="0"/>
              <a:t> and “</a:t>
            </a:r>
            <a:r>
              <a:rPr lang="en-ZA" dirty="0" err="1" smtClean="0"/>
              <a:t>Avi</a:t>
            </a:r>
            <a:r>
              <a:rPr lang="en-ZA" dirty="0" smtClean="0"/>
              <a:t>” or “</a:t>
            </a:r>
            <a:r>
              <a:rPr lang="en-ZA" dirty="0" err="1" smtClean="0"/>
              <a:t>Abi</a:t>
            </a:r>
            <a:r>
              <a:rPr lang="en-ZA" dirty="0" smtClean="0"/>
              <a:t>” which is “my Father”. If you add the total number of letters in both the patriarchs’ and matriarchs’ names, you get 26 which is the numeric value of “</a:t>
            </a:r>
            <a:r>
              <a:rPr lang="en-ZA" i="1" dirty="0" err="1" smtClean="0"/>
              <a:t>Yud</a:t>
            </a:r>
            <a:r>
              <a:rPr lang="en-ZA" i="1" dirty="0" smtClean="0"/>
              <a:t>-Hey-</a:t>
            </a:r>
            <a:r>
              <a:rPr lang="en-ZA" i="1" dirty="0" err="1" smtClean="0"/>
              <a:t>Vav</a:t>
            </a:r>
            <a:r>
              <a:rPr lang="en-ZA" i="1" dirty="0" smtClean="0"/>
              <a:t>-Hey</a:t>
            </a:r>
            <a:r>
              <a:rPr lang="en-ZA" dirty="0" smtClean="0"/>
              <a:t>” or YHVH. After </a:t>
            </a:r>
            <a:r>
              <a:rPr lang="en-ZA" dirty="0" err="1" smtClean="0"/>
              <a:t>Elohim</a:t>
            </a:r>
            <a:r>
              <a:rPr lang="en-ZA" dirty="0" smtClean="0"/>
              <a:t> took </a:t>
            </a:r>
            <a:r>
              <a:rPr lang="en-ZA" dirty="0" err="1" smtClean="0"/>
              <a:t>Chawah</a:t>
            </a:r>
            <a:r>
              <a:rPr lang="en-ZA" dirty="0" smtClean="0"/>
              <a:t> from Adam’s side, we read in Genesis 2:24, as YHVH joins them as husband and wife, He pronounced them </a:t>
            </a:r>
            <a:r>
              <a:rPr lang="en-ZA" i="1" dirty="0" smtClean="0"/>
              <a:t>“</a:t>
            </a:r>
            <a:r>
              <a:rPr lang="en-ZA" i="1" dirty="0" err="1" smtClean="0"/>
              <a:t>Echad</a:t>
            </a:r>
            <a:r>
              <a:rPr lang="en-ZA" i="1" dirty="0" smtClean="0"/>
              <a:t>,” </a:t>
            </a:r>
            <a:r>
              <a:rPr lang="en-ZA" dirty="0" smtClean="0"/>
              <a:t>that is “one” or a “unity.” </a:t>
            </a:r>
            <a:r>
              <a:rPr lang="en-ZA" i="1" dirty="0" smtClean="0">
                <a:solidFill>
                  <a:srgbClr val="004821"/>
                </a:solidFill>
              </a:rPr>
              <a:t>For this cause a man shall leave his father and mother and cleave to his wife, and they shall become one (</a:t>
            </a:r>
            <a:r>
              <a:rPr lang="en-ZA" i="1" dirty="0" err="1" smtClean="0">
                <a:solidFill>
                  <a:srgbClr val="004821"/>
                </a:solidFill>
              </a:rPr>
              <a:t>Echad</a:t>
            </a:r>
            <a:r>
              <a:rPr lang="en-ZA" i="1" dirty="0" smtClean="0">
                <a:solidFill>
                  <a:srgbClr val="004821"/>
                </a:solidFill>
              </a:rPr>
              <a:t>) flesh.‟</a:t>
            </a:r>
            <a:r>
              <a:rPr lang="en-ZA" dirty="0" smtClean="0">
                <a:solidFill>
                  <a:srgbClr val="004821"/>
                </a:solidFill>
              </a:rPr>
              <a:t>” </a:t>
            </a:r>
            <a:r>
              <a:rPr lang="en-ZA" dirty="0" smtClean="0"/>
              <a:t>Is this “</a:t>
            </a:r>
            <a:r>
              <a:rPr lang="en-ZA" i="1" dirty="0" err="1" smtClean="0"/>
              <a:t>Echad</a:t>
            </a:r>
            <a:r>
              <a:rPr lang="en-ZA" i="1" dirty="0" smtClean="0"/>
              <a:t>” or “unity</a:t>
            </a:r>
            <a:r>
              <a:rPr lang="en-ZA" dirty="0" smtClean="0"/>
              <a:t>” another clue to the Cave of </a:t>
            </a:r>
            <a:r>
              <a:rPr lang="en-ZA" dirty="0" err="1" smtClean="0"/>
              <a:t>Machpelah</a:t>
            </a:r>
            <a:r>
              <a:rPr lang="en-ZA" dirty="0" smtClean="0"/>
              <a:t>, in the “</a:t>
            </a:r>
            <a:r>
              <a:rPr lang="en-ZA" i="1" dirty="0" smtClean="0"/>
              <a:t>City of the Four Couples”?</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 GETTING OLD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By now </a:t>
            </a:r>
            <a:r>
              <a:rPr lang="en-ZA" sz="9600" i="1" dirty="0" err="1" smtClean="0">
                <a:solidFill>
                  <a:srgbClr val="004821"/>
                </a:solidFill>
              </a:rPr>
              <a:t>Avraham</a:t>
            </a:r>
            <a:r>
              <a:rPr lang="en-ZA" sz="9600" i="1" dirty="0" smtClean="0">
                <a:solidFill>
                  <a:srgbClr val="004821"/>
                </a:solidFill>
              </a:rPr>
              <a:t> was old, advanced in years; and </a:t>
            </a:r>
            <a:r>
              <a:rPr lang="en-ZA" sz="9600" i="1" dirty="0" err="1" smtClean="0">
                <a:solidFill>
                  <a:srgbClr val="004821"/>
                </a:solidFill>
              </a:rPr>
              <a:t>Adonai</a:t>
            </a:r>
            <a:r>
              <a:rPr lang="en-ZA" sz="9600" i="1" dirty="0" smtClean="0">
                <a:solidFill>
                  <a:srgbClr val="004821"/>
                </a:solidFill>
              </a:rPr>
              <a:t> had blessed </a:t>
            </a:r>
            <a:r>
              <a:rPr lang="en-ZA" sz="9600" i="1" dirty="0" err="1" smtClean="0">
                <a:solidFill>
                  <a:srgbClr val="004821"/>
                </a:solidFill>
              </a:rPr>
              <a:t>Avraham</a:t>
            </a:r>
            <a:r>
              <a:rPr lang="en-ZA" sz="9600" i="1" dirty="0" smtClean="0">
                <a:solidFill>
                  <a:srgbClr val="004821"/>
                </a:solidFill>
              </a:rPr>
              <a:t> in everything</a:t>
            </a:r>
            <a:r>
              <a:rPr lang="en-ZA" sz="9600" b="1" i="1" dirty="0" smtClean="0">
                <a:solidFill>
                  <a:srgbClr val="004821"/>
                </a:solidFill>
              </a:rPr>
              <a:t>. (Genesis 24:1 CJB)</a:t>
            </a:r>
          </a:p>
          <a:p>
            <a:pPr algn="just">
              <a:lnSpc>
                <a:spcPts val="2100"/>
              </a:lnSpc>
            </a:pPr>
            <a:r>
              <a:rPr lang="en-ZA" sz="9600" dirty="0" smtClean="0"/>
              <a:t>The sentence reads in Hebrew; “</a:t>
            </a:r>
            <a:r>
              <a:rPr lang="en-ZA" sz="9600" i="1" dirty="0" err="1" smtClean="0"/>
              <a:t>V‟Avraham</a:t>
            </a:r>
            <a:r>
              <a:rPr lang="en-ZA" sz="9600" i="1" dirty="0" smtClean="0"/>
              <a:t> </a:t>
            </a:r>
            <a:r>
              <a:rPr lang="en-ZA" sz="9600" i="1" dirty="0" err="1" smtClean="0"/>
              <a:t>va-eekah</a:t>
            </a:r>
            <a:r>
              <a:rPr lang="en-ZA" sz="9600" i="1" dirty="0" smtClean="0"/>
              <a:t>, </a:t>
            </a:r>
            <a:r>
              <a:rPr lang="en-ZA" sz="9600" i="1" dirty="0" err="1" smtClean="0"/>
              <a:t>ba</a:t>
            </a:r>
            <a:r>
              <a:rPr lang="en-ZA" sz="9600" i="1" dirty="0" smtClean="0"/>
              <a:t>-eh </a:t>
            </a:r>
            <a:r>
              <a:rPr lang="en-ZA" sz="9600" i="1" dirty="0" err="1" smtClean="0"/>
              <a:t>bayamim</a:t>
            </a:r>
            <a:r>
              <a:rPr lang="en-ZA" sz="9600" i="1" dirty="0" smtClean="0"/>
              <a:t>”. </a:t>
            </a:r>
            <a:r>
              <a:rPr lang="en-ZA" sz="9600" dirty="0" smtClean="0"/>
              <a:t>It literally translates as; </a:t>
            </a:r>
            <a:r>
              <a:rPr lang="en-ZA" sz="9600" i="1" dirty="0" smtClean="0"/>
              <a:t>“And </a:t>
            </a:r>
            <a:r>
              <a:rPr lang="en-ZA" sz="9600" i="1" dirty="0" err="1" smtClean="0"/>
              <a:t>Avraham</a:t>
            </a:r>
            <a:r>
              <a:rPr lang="en-ZA" sz="9600" i="1" dirty="0" smtClean="0"/>
              <a:t> was old, he came into the days.” </a:t>
            </a:r>
            <a:r>
              <a:rPr lang="en-ZA" sz="9600" dirty="0" smtClean="0"/>
              <a:t>This is a Hebrew idiom meaning that he (they) lived each day to the fullest. They were present, in the now, fulfilling their purpose in each day they lived. </a:t>
            </a:r>
          </a:p>
          <a:p>
            <a:pPr algn="just">
              <a:lnSpc>
                <a:spcPts val="2100"/>
              </a:lnSpc>
            </a:pPr>
            <a:r>
              <a:rPr lang="en-ZA" sz="9600" b="1" dirty="0" smtClean="0">
                <a:solidFill>
                  <a:srgbClr val="C00000"/>
                </a:solidFill>
              </a:rPr>
              <a:t>Legends of the Jews: </a:t>
            </a:r>
            <a:r>
              <a:rPr lang="en-ZA" sz="9600" dirty="0" smtClean="0">
                <a:solidFill>
                  <a:srgbClr val="C00000"/>
                </a:solidFill>
              </a:rPr>
              <a:t>So long as she was alive, he felt himself young and vigorous, but after she had passed away, old age suddenly overtook him. It was he himself who made the plea that age be betrayed by suitable signs and tokens. Before the time of Abraham an old man was not distinguishable externally from a young man, and as Isaac was the image of his father, it happened frequently that father and son were mistaken for each other, and a request meant for the one was preferred to the other. Abraham prayed therefore that old age might have marks to distinguish it from youth, and God granted his petition, and since the time of Abraham the appearance of men changes in old age. Known as the one of seven great wonders.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CHOOSING A WIFE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err="1" smtClean="0">
                <a:solidFill>
                  <a:srgbClr val="004821"/>
                </a:solidFill>
              </a:rPr>
              <a:t>Avraham</a:t>
            </a:r>
            <a:r>
              <a:rPr lang="en-ZA" sz="9600" i="1" dirty="0" smtClean="0">
                <a:solidFill>
                  <a:srgbClr val="004821"/>
                </a:solidFill>
              </a:rPr>
              <a:t> said to the servant who had served him the longest, who was in charge of all he owned, "Put your hand under my thigh; because I want you to swear by </a:t>
            </a:r>
            <a:r>
              <a:rPr lang="en-ZA" sz="9600" i="1" dirty="0" err="1" smtClean="0">
                <a:solidFill>
                  <a:srgbClr val="004821"/>
                </a:solidFill>
              </a:rPr>
              <a:t>Adonai</a:t>
            </a:r>
            <a:r>
              <a:rPr lang="en-ZA" sz="9600" i="1" dirty="0" smtClean="0">
                <a:solidFill>
                  <a:srgbClr val="004821"/>
                </a:solidFill>
              </a:rPr>
              <a:t>, God of heaven and God of the earth, that you will not choose a wife for my son from among the women of the </a:t>
            </a:r>
            <a:r>
              <a:rPr lang="en-ZA" sz="9600" i="1" dirty="0" err="1" smtClean="0">
                <a:solidFill>
                  <a:srgbClr val="004821"/>
                </a:solidFill>
              </a:rPr>
              <a:t>Kena`ani</a:t>
            </a:r>
            <a:r>
              <a:rPr lang="en-ZA" sz="9600" i="1" dirty="0" smtClean="0">
                <a:solidFill>
                  <a:srgbClr val="004821"/>
                </a:solidFill>
              </a:rPr>
              <a:t>, among whom I am living; but that you will go to my homeland, to my kinsmen, to choose a wife for my son </a:t>
            </a:r>
            <a:r>
              <a:rPr lang="en-ZA" sz="9600" i="1" dirty="0" err="1" smtClean="0">
                <a:solidFill>
                  <a:srgbClr val="004821"/>
                </a:solidFill>
              </a:rPr>
              <a:t>Yitz'chak</a:t>
            </a:r>
            <a:r>
              <a:rPr lang="en-ZA" sz="9600" i="1" dirty="0" smtClean="0">
                <a:solidFill>
                  <a:srgbClr val="004821"/>
                </a:solidFill>
              </a:rPr>
              <a:t>." The servant replied, "Suppose the woman isn't willing to follow me to this land. Must I then bring your son back to the land from which you came?" </a:t>
            </a:r>
            <a:r>
              <a:rPr lang="en-ZA" sz="9600" i="1" dirty="0" err="1" smtClean="0">
                <a:solidFill>
                  <a:srgbClr val="004821"/>
                </a:solidFill>
              </a:rPr>
              <a:t>Avraham</a:t>
            </a:r>
            <a:r>
              <a:rPr lang="en-ZA" sz="9600" i="1" dirty="0" smtClean="0">
                <a:solidFill>
                  <a:srgbClr val="004821"/>
                </a:solidFill>
              </a:rPr>
              <a:t> said to him, "See to it that you don't bring my son back there. </a:t>
            </a:r>
            <a:r>
              <a:rPr lang="en-ZA" sz="9600" i="1" dirty="0" err="1" smtClean="0">
                <a:solidFill>
                  <a:srgbClr val="004821"/>
                </a:solidFill>
              </a:rPr>
              <a:t>Adonai</a:t>
            </a:r>
            <a:r>
              <a:rPr lang="en-ZA" sz="9600" i="1" dirty="0" smtClean="0">
                <a:solidFill>
                  <a:srgbClr val="004821"/>
                </a:solidFill>
              </a:rPr>
              <a:t>, the God of heaven — who took me away from my father's house and away from the land I was born in, who spoke to me and swore to me, 'I will give this land to your descendants' — he will send his angel ahead of you; and you are to bring a wife for my son from there. But if the woman is unwilling to follow you, then you are released from your obligation under my oath. Just don't bring my son back there." The servant put his hand under the thigh of </a:t>
            </a:r>
            <a:r>
              <a:rPr lang="en-ZA" sz="9600" i="1" dirty="0" err="1" smtClean="0">
                <a:solidFill>
                  <a:srgbClr val="004821"/>
                </a:solidFill>
              </a:rPr>
              <a:t>Avraham</a:t>
            </a:r>
            <a:r>
              <a:rPr lang="en-ZA" sz="9600" i="1" dirty="0" smtClean="0">
                <a:solidFill>
                  <a:srgbClr val="004821"/>
                </a:solidFill>
              </a:rPr>
              <a:t> his master and swore to him concerning the matter. </a:t>
            </a:r>
            <a:r>
              <a:rPr lang="en-ZA" sz="9600" b="1" i="1" dirty="0" smtClean="0">
                <a:solidFill>
                  <a:srgbClr val="004821"/>
                </a:solidFill>
              </a:rPr>
              <a:t>(Genesis 24:2-9 CJB)</a:t>
            </a:r>
          </a:p>
          <a:p>
            <a:pPr algn="ctr"/>
            <a:endParaRPr lang="en-ZA" dirty="0" smtClean="0">
              <a:solidFill>
                <a:srgbClr val="004821"/>
              </a:solidFill>
            </a:endParaRPr>
          </a:p>
          <a:p>
            <a:pPr algn="ctr"/>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OATH</a:t>
            </a:r>
            <a:endParaRPr lang="en-ZA" dirty="0"/>
          </a:p>
        </p:txBody>
      </p:sp>
      <p:sp>
        <p:nvSpPr>
          <p:cNvPr id="3" name="Content Placeholder 2"/>
          <p:cNvSpPr>
            <a:spLocks noGrp="1"/>
          </p:cNvSpPr>
          <p:nvPr>
            <p:ph idx="1"/>
          </p:nvPr>
        </p:nvSpPr>
        <p:spPr/>
        <p:txBody>
          <a:bodyPr>
            <a:normAutofit fontScale="25000" lnSpcReduction="20000"/>
          </a:bodyPr>
          <a:lstStyle/>
          <a:p>
            <a:pPr algn="just"/>
            <a:r>
              <a:rPr lang="en-US" sz="9600" dirty="0" smtClean="0"/>
              <a:t>It was the father’s duty to provide the bride for his son. Isaac was thirty-seven years old when his mother died and had waited upon his father to see when a bride would appear. Notice Isaac did not take charge of his own life by going about seeking his own bride. It was the responsibility of the father.</a:t>
            </a:r>
            <a:endParaRPr lang="en-ZA" sz="9600" dirty="0" smtClean="0"/>
          </a:p>
          <a:p>
            <a:pPr algn="ctr"/>
            <a:r>
              <a:rPr lang="en-US" sz="9600" i="1" dirty="0" smtClean="0">
                <a:solidFill>
                  <a:srgbClr val="004821"/>
                </a:solidFill>
              </a:rPr>
              <a:t>You did not choose Me, but I chose you</a:t>
            </a:r>
            <a:r>
              <a:rPr lang="en-US" sz="9600" b="1" i="1" dirty="0" smtClean="0">
                <a:solidFill>
                  <a:srgbClr val="004821"/>
                </a:solidFill>
              </a:rPr>
              <a:t> (John 15:16).</a:t>
            </a:r>
            <a:endParaRPr lang="en-ZA" sz="9600" b="1" dirty="0" smtClean="0">
              <a:solidFill>
                <a:srgbClr val="004821"/>
              </a:solidFill>
            </a:endParaRPr>
          </a:p>
          <a:p>
            <a:pPr algn="just"/>
            <a:r>
              <a:rPr lang="en-US" sz="9600" dirty="0" smtClean="0"/>
              <a:t>Abraham chose his eldest servant for this very delicate job of finding a bride for Isaac. Even though the servant’s name was not mentioned in this whole story, it has always been understood the servant was </a:t>
            </a:r>
            <a:r>
              <a:rPr lang="en-US" sz="9600" dirty="0" err="1" smtClean="0"/>
              <a:t>Eliezer</a:t>
            </a:r>
            <a:r>
              <a:rPr lang="en-US" sz="9600" dirty="0" smtClean="0"/>
              <a:t> (Genesis 15:2). </a:t>
            </a:r>
          </a:p>
          <a:p>
            <a:pPr algn="just"/>
            <a:r>
              <a:rPr lang="en-US" sz="9600" dirty="0" smtClean="0"/>
              <a:t>As was the custom when swearing an oath, the servant placed his hand under Abraham’s thigh, thus validating his oath to him. The </a:t>
            </a:r>
            <a:r>
              <a:rPr lang="en-US" sz="9600" b="1" dirty="0" smtClean="0"/>
              <a:t>thigh</a:t>
            </a:r>
            <a:r>
              <a:rPr lang="en-US" sz="9600" dirty="0" smtClean="0"/>
              <a:t> represented the </a:t>
            </a:r>
            <a:r>
              <a:rPr lang="en-US" sz="9600" i="1" dirty="0" smtClean="0"/>
              <a:t>seed</a:t>
            </a:r>
            <a:r>
              <a:rPr lang="en-US" sz="9600" dirty="0" smtClean="0"/>
              <a:t> of that person. If an oath were broken or violated, then the issued children from that seed would avenge the act of disloyalty (Genesis 24:2-9). Because YHVH had led Abraham out of the spiritual filth of Babylon he no way wanted Isaac to go back to what he had left behind.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TEN AND HOLY SPIRIT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Then the servant took ten of his master's camels and all kinds of gifts from his master, got up and went to Aram-</a:t>
            </a:r>
            <a:r>
              <a:rPr lang="en-ZA" i="1" dirty="0" err="1" smtClean="0">
                <a:solidFill>
                  <a:srgbClr val="004821"/>
                </a:solidFill>
              </a:rPr>
              <a:t>Naharayim</a:t>
            </a:r>
            <a:r>
              <a:rPr lang="en-ZA" i="1" dirty="0" smtClean="0">
                <a:solidFill>
                  <a:srgbClr val="004821"/>
                </a:solidFill>
              </a:rPr>
              <a:t>, to </a:t>
            </a:r>
            <a:r>
              <a:rPr lang="en-ZA" i="1" dirty="0" err="1" smtClean="0">
                <a:solidFill>
                  <a:srgbClr val="004821"/>
                </a:solidFill>
              </a:rPr>
              <a:t>Nachor's</a:t>
            </a:r>
            <a:r>
              <a:rPr lang="en-ZA" i="1" dirty="0" smtClean="0">
                <a:solidFill>
                  <a:srgbClr val="004821"/>
                </a:solidFill>
              </a:rPr>
              <a:t> city. </a:t>
            </a:r>
            <a:r>
              <a:rPr lang="en-ZA" b="1" i="1" dirty="0" smtClean="0">
                <a:solidFill>
                  <a:srgbClr val="004821"/>
                </a:solidFill>
              </a:rPr>
              <a:t>(Genesis 24:10 CJB)</a:t>
            </a:r>
          </a:p>
          <a:p>
            <a:pPr algn="just">
              <a:lnSpc>
                <a:spcPts val="2100"/>
              </a:lnSpc>
            </a:pPr>
            <a:r>
              <a:rPr lang="en-ZA" dirty="0" err="1" smtClean="0"/>
              <a:t>Eliezer</a:t>
            </a:r>
            <a:r>
              <a:rPr lang="en-ZA" dirty="0" smtClean="0"/>
              <a:t> took ten of his master’s camels with him. It is the number of Divine order; as in the Ten Commandments, the Ten generations from Adam to </a:t>
            </a:r>
            <a:r>
              <a:rPr lang="en-ZA" dirty="0" err="1" smtClean="0"/>
              <a:t>Noach</a:t>
            </a:r>
            <a:r>
              <a:rPr lang="en-ZA" dirty="0" smtClean="0"/>
              <a:t> and ten more from </a:t>
            </a:r>
            <a:r>
              <a:rPr lang="en-ZA" dirty="0" err="1" smtClean="0"/>
              <a:t>Noach</a:t>
            </a:r>
            <a:r>
              <a:rPr lang="en-ZA" dirty="0" smtClean="0"/>
              <a:t> to </a:t>
            </a:r>
            <a:r>
              <a:rPr lang="en-ZA" dirty="0" err="1" smtClean="0"/>
              <a:t>Avraham</a:t>
            </a:r>
            <a:r>
              <a:rPr lang="en-ZA" dirty="0" smtClean="0"/>
              <a:t>.</a:t>
            </a:r>
          </a:p>
          <a:p>
            <a:pPr algn="just">
              <a:lnSpc>
                <a:spcPts val="2100"/>
              </a:lnSpc>
            </a:pPr>
            <a:r>
              <a:rPr lang="en-ZA" dirty="0" smtClean="0"/>
              <a:t>Most significant is the idea of </a:t>
            </a:r>
            <a:r>
              <a:rPr lang="en-ZA" dirty="0" err="1" smtClean="0"/>
              <a:t>Eliezer</a:t>
            </a:r>
            <a:r>
              <a:rPr lang="en-ZA" dirty="0" smtClean="0"/>
              <a:t> being a picture of the </a:t>
            </a:r>
            <a:r>
              <a:rPr lang="en-ZA" dirty="0" err="1" smtClean="0"/>
              <a:t>Ruach</a:t>
            </a:r>
            <a:r>
              <a:rPr lang="en-ZA" dirty="0" smtClean="0"/>
              <a:t> </a:t>
            </a:r>
            <a:r>
              <a:rPr lang="en-ZA" dirty="0" err="1" smtClean="0"/>
              <a:t>HaKodesh</a:t>
            </a:r>
            <a:r>
              <a:rPr lang="en-ZA" dirty="0" smtClean="0"/>
              <a:t>. </a:t>
            </a:r>
          </a:p>
          <a:p>
            <a:pPr marL="457200" indent="-457200" algn="just">
              <a:lnSpc>
                <a:spcPts val="2100"/>
              </a:lnSpc>
              <a:buAutoNum type="arabicParenBoth"/>
            </a:pPr>
            <a:r>
              <a:rPr lang="en-US" dirty="0" smtClean="0"/>
              <a:t>Who has quickened and guided the Zionist movement and the restoration of the Jews to the land of Israel, and </a:t>
            </a:r>
          </a:p>
          <a:p>
            <a:pPr marL="457200" indent="-457200" algn="just">
              <a:lnSpc>
                <a:spcPts val="2100"/>
              </a:lnSpc>
              <a:buAutoNum type="arabicParenBoth"/>
            </a:pPr>
            <a:r>
              <a:rPr lang="en-US" dirty="0" smtClean="0"/>
              <a:t>Who the Father has sent to gather from the nations, restore, equip, and return to the Father's house, the Bride of Messiah Yeshua. The Spirit is currently restoring many believers, who are in covenant with YHVH through faith in the blood of Messiah, to the knowledge of their faith's Hebraic origins, their Israelite identity and responsibilities, and their heritage of the Spirit and Torah of YHVH.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GIFTS</a:t>
            </a:r>
            <a:endParaRPr lang="en-ZA" dirty="0"/>
          </a:p>
        </p:txBody>
      </p:sp>
      <p:sp>
        <p:nvSpPr>
          <p:cNvPr id="3" name="Content Placeholder 2"/>
          <p:cNvSpPr>
            <a:spLocks noGrp="1"/>
          </p:cNvSpPr>
          <p:nvPr>
            <p:ph idx="1"/>
          </p:nvPr>
        </p:nvSpPr>
        <p:spPr>
          <a:xfrm>
            <a:off x="467544" y="1600200"/>
            <a:ext cx="8352928" cy="5257800"/>
          </a:xfrm>
        </p:spPr>
        <p:txBody>
          <a:bodyPr>
            <a:noAutofit/>
          </a:bodyPr>
          <a:lstStyle/>
          <a:p>
            <a:pPr algn="just">
              <a:lnSpc>
                <a:spcPts val="2100"/>
              </a:lnSpc>
            </a:pPr>
            <a:r>
              <a:rPr lang="en-ZA" dirty="0" smtClean="0"/>
              <a:t>The ten camels represent the ten tribes, the </a:t>
            </a:r>
            <a:r>
              <a:rPr lang="en-ZA" i="1" dirty="0" smtClean="0"/>
              <a:t>“Lost Sheep of the House of </a:t>
            </a:r>
            <a:r>
              <a:rPr lang="en-ZA" i="1" dirty="0" err="1" smtClean="0"/>
              <a:t>Yisra‟el</a:t>
            </a:r>
            <a:r>
              <a:rPr lang="en-ZA" i="1" dirty="0" smtClean="0"/>
              <a:t>”.</a:t>
            </a:r>
            <a:r>
              <a:rPr lang="en-ZA" dirty="0" smtClean="0"/>
              <a:t> The Ancient Servant brought gifts, one camel load for each of the ten tribes. We’re also told from the Hebrew that the servant brought “</a:t>
            </a:r>
            <a:r>
              <a:rPr lang="en-ZA" i="1" dirty="0" smtClean="0">
                <a:solidFill>
                  <a:srgbClr val="004821"/>
                </a:solidFill>
              </a:rPr>
              <a:t>all the riches of his master in his hand”</a:t>
            </a:r>
            <a:r>
              <a:rPr lang="en-ZA" dirty="0" smtClean="0">
                <a:solidFill>
                  <a:srgbClr val="004821"/>
                </a:solidFill>
              </a:rPr>
              <a:t>. </a:t>
            </a:r>
          </a:p>
          <a:p>
            <a:pPr>
              <a:lnSpc>
                <a:spcPts val="2100"/>
              </a:lnSpc>
            </a:pPr>
            <a:r>
              <a:rPr lang="en-ZA" i="1" dirty="0" smtClean="0">
                <a:solidFill>
                  <a:srgbClr val="004821"/>
                </a:solidFill>
              </a:rPr>
              <a:t>.."Worthy is the slaughtered Lamb to receive power, riches, wisdom, strength, </a:t>
            </a:r>
            <a:r>
              <a:rPr lang="en-ZA" i="1" dirty="0" err="1" smtClean="0">
                <a:solidFill>
                  <a:srgbClr val="004821"/>
                </a:solidFill>
              </a:rPr>
              <a:t>honor</a:t>
            </a:r>
            <a:r>
              <a:rPr lang="en-ZA" i="1" dirty="0" smtClean="0">
                <a:solidFill>
                  <a:srgbClr val="004821"/>
                </a:solidFill>
              </a:rPr>
              <a:t>, glory and praise!“ (Revelation 5:12 CJB)</a:t>
            </a:r>
          </a:p>
          <a:p>
            <a:pPr algn="just">
              <a:lnSpc>
                <a:spcPts val="2100"/>
              </a:lnSpc>
            </a:pPr>
            <a:r>
              <a:rPr lang="en-ZA" dirty="0" smtClean="0">
                <a:solidFill>
                  <a:srgbClr val="C00000"/>
                </a:solidFill>
              </a:rPr>
              <a:t>Now, how could he take all of </a:t>
            </a:r>
            <a:r>
              <a:rPr lang="en-ZA" dirty="0" err="1" smtClean="0">
                <a:solidFill>
                  <a:srgbClr val="C00000"/>
                </a:solidFill>
              </a:rPr>
              <a:t>Avraham’s</a:t>
            </a:r>
            <a:r>
              <a:rPr lang="en-ZA" dirty="0" smtClean="0">
                <a:solidFill>
                  <a:srgbClr val="C00000"/>
                </a:solidFill>
              </a:rPr>
              <a:t> riches with him? </a:t>
            </a:r>
            <a:r>
              <a:rPr lang="en-ZA" dirty="0" err="1" smtClean="0">
                <a:solidFill>
                  <a:srgbClr val="C00000"/>
                </a:solidFill>
              </a:rPr>
              <a:t>Avraham</a:t>
            </a:r>
            <a:r>
              <a:rPr lang="en-ZA" dirty="0" smtClean="0">
                <a:solidFill>
                  <a:srgbClr val="C00000"/>
                </a:solidFill>
              </a:rPr>
              <a:t> was probably one of the richest men of his day. </a:t>
            </a:r>
            <a:r>
              <a:rPr lang="en-ZA" dirty="0" err="1" smtClean="0">
                <a:solidFill>
                  <a:srgbClr val="C00000"/>
                </a:solidFill>
              </a:rPr>
              <a:t>Eliezer</a:t>
            </a:r>
            <a:r>
              <a:rPr lang="en-ZA" dirty="0" smtClean="0">
                <a:solidFill>
                  <a:srgbClr val="C00000"/>
                </a:solidFill>
              </a:rPr>
              <a:t> could not have taken everything with him. The rabbis teach that he brought </a:t>
            </a:r>
            <a:r>
              <a:rPr lang="en-ZA" dirty="0" err="1" smtClean="0">
                <a:solidFill>
                  <a:srgbClr val="C00000"/>
                </a:solidFill>
              </a:rPr>
              <a:t>Avraham’s</a:t>
            </a:r>
            <a:r>
              <a:rPr lang="en-ZA" dirty="0" smtClean="0">
                <a:solidFill>
                  <a:srgbClr val="C00000"/>
                </a:solidFill>
              </a:rPr>
              <a:t> “</a:t>
            </a:r>
            <a:r>
              <a:rPr lang="en-ZA" i="1" dirty="0" smtClean="0">
                <a:solidFill>
                  <a:srgbClr val="C00000"/>
                </a:solidFill>
              </a:rPr>
              <a:t>will”</a:t>
            </a:r>
            <a:r>
              <a:rPr lang="en-ZA" dirty="0" smtClean="0">
                <a:solidFill>
                  <a:srgbClr val="C00000"/>
                </a:solidFill>
              </a:rPr>
              <a:t> with him bequeathing everything to </a:t>
            </a:r>
            <a:r>
              <a:rPr lang="en-ZA" dirty="0" err="1" smtClean="0">
                <a:solidFill>
                  <a:srgbClr val="C00000"/>
                </a:solidFill>
              </a:rPr>
              <a:t>Yitzaq</a:t>
            </a:r>
            <a:r>
              <a:rPr lang="en-ZA" dirty="0" smtClean="0">
                <a:solidFill>
                  <a:srgbClr val="C00000"/>
                </a:solidFill>
              </a:rPr>
              <a:t> as sole heir, to show that </a:t>
            </a:r>
            <a:r>
              <a:rPr lang="en-ZA" dirty="0" err="1" smtClean="0">
                <a:solidFill>
                  <a:srgbClr val="C00000"/>
                </a:solidFill>
              </a:rPr>
              <a:t>Yitzaq</a:t>
            </a:r>
            <a:r>
              <a:rPr lang="en-ZA" dirty="0" smtClean="0">
                <a:solidFill>
                  <a:srgbClr val="C00000"/>
                </a:solidFill>
              </a:rPr>
              <a:t> would inherit all. Isn’t that’s how it is with us? We have the written declaration, The Scriptures, declaring that Yahshua, the Bridegroom, has indeed inherited all of His Father’s riches and Kingdom and those gifts were given to us also.</a:t>
            </a:r>
          </a:p>
          <a:p>
            <a:pPr algn="ctr">
              <a:lnSpc>
                <a:spcPts val="2100"/>
              </a:lnSpc>
            </a:pPr>
            <a:r>
              <a:rPr lang="en-ZA" i="1" dirty="0" smtClean="0">
                <a:solidFill>
                  <a:srgbClr val="004821"/>
                </a:solidFill>
              </a:rPr>
              <a:t>This is why it says, "After he went up into the heights, he led captivity captive and he gave gifts to mankind.“ </a:t>
            </a:r>
            <a:r>
              <a:rPr lang="en-ZA" b="1" i="1" dirty="0" smtClean="0">
                <a:solidFill>
                  <a:srgbClr val="004821"/>
                </a:solidFill>
              </a:rPr>
              <a:t>(Ephesians 4:8 CJB)</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ARAM NAHARAYIM</a:t>
            </a:r>
            <a:endParaRPr lang="en-ZA" dirty="0"/>
          </a:p>
        </p:txBody>
      </p:sp>
      <p:sp>
        <p:nvSpPr>
          <p:cNvPr id="3" name="Content Placeholder 2"/>
          <p:cNvSpPr>
            <a:spLocks noGrp="1"/>
          </p:cNvSpPr>
          <p:nvPr>
            <p:ph idx="1"/>
          </p:nvPr>
        </p:nvSpPr>
        <p:spPr/>
        <p:txBody>
          <a:bodyPr>
            <a:normAutofit lnSpcReduction="10000"/>
          </a:bodyPr>
          <a:lstStyle/>
          <a:p>
            <a:pPr algn="just"/>
            <a:r>
              <a:rPr lang="en-ZA" dirty="0" smtClean="0"/>
              <a:t>Aram </a:t>
            </a:r>
            <a:r>
              <a:rPr lang="en-ZA" dirty="0" err="1" smtClean="0"/>
              <a:t>Naharayim</a:t>
            </a:r>
            <a:r>
              <a:rPr lang="en-ZA" dirty="0" smtClean="0"/>
              <a:t> means </a:t>
            </a:r>
            <a:r>
              <a:rPr lang="en-ZA" i="1" dirty="0" smtClean="0"/>
              <a:t>“Aram of the two rivers”. </a:t>
            </a:r>
            <a:r>
              <a:rPr lang="en-ZA" dirty="0" smtClean="0"/>
              <a:t>Aram means </a:t>
            </a:r>
            <a:r>
              <a:rPr lang="en-ZA" i="1" dirty="0" smtClean="0"/>
              <a:t>“elevated” or “exalted</a:t>
            </a:r>
            <a:r>
              <a:rPr lang="en-ZA" dirty="0" smtClean="0"/>
              <a:t>”. It is the ancient name for </a:t>
            </a:r>
            <a:r>
              <a:rPr lang="en-ZA" dirty="0" err="1" smtClean="0"/>
              <a:t>Aramea</a:t>
            </a:r>
            <a:r>
              <a:rPr lang="en-ZA" dirty="0" smtClean="0"/>
              <a:t> which was mostly Syria and Iraq. The </a:t>
            </a:r>
            <a:r>
              <a:rPr lang="en-ZA" i="1" dirty="0" smtClean="0"/>
              <a:t>“two rivers</a:t>
            </a:r>
            <a:r>
              <a:rPr lang="en-ZA" dirty="0" smtClean="0"/>
              <a:t>” refers to the Euphrates and the Tigris. </a:t>
            </a:r>
          </a:p>
          <a:p>
            <a:pPr algn="just"/>
            <a:r>
              <a:rPr lang="en-ZA" dirty="0" err="1" smtClean="0"/>
              <a:t>Paddan</a:t>
            </a:r>
            <a:r>
              <a:rPr lang="en-ZA" dirty="0" smtClean="0"/>
              <a:t> Aram is referred to a lot. This is the same area. </a:t>
            </a:r>
            <a:r>
              <a:rPr lang="en-ZA" dirty="0" err="1" smtClean="0"/>
              <a:t>Paddan</a:t>
            </a:r>
            <a:r>
              <a:rPr lang="en-ZA" dirty="0" smtClean="0"/>
              <a:t> means “</a:t>
            </a:r>
            <a:r>
              <a:rPr lang="en-ZA" i="1" dirty="0" smtClean="0"/>
              <a:t>Plain”</a:t>
            </a:r>
            <a:r>
              <a:rPr lang="en-ZA" dirty="0" smtClean="0"/>
              <a:t>, as in the “</a:t>
            </a:r>
            <a:r>
              <a:rPr lang="en-ZA" i="1" dirty="0" smtClean="0"/>
              <a:t>Plain of </a:t>
            </a:r>
            <a:r>
              <a:rPr lang="en-ZA" i="1" dirty="0" err="1" smtClean="0"/>
              <a:t>Aramea</a:t>
            </a:r>
            <a:r>
              <a:rPr lang="en-ZA" dirty="0" smtClean="0"/>
              <a:t>”. </a:t>
            </a:r>
          </a:p>
          <a:p>
            <a:pPr algn="just"/>
            <a:r>
              <a:rPr lang="en-ZA" dirty="0" err="1" smtClean="0"/>
              <a:t>Nahor</a:t>
            </a:r>
            <a:r>
              <a:rPr lang="en-ZA" dirty="0" smtClean="0"/>
              <a:t> was </a:t>
            </a:r>
            <a:r>
              <a:rPr lang="en-ZA" dirty="0" err="1" smtClean="0"/>
              <a:t>Avraham’s</a:t>
            </a:r>
            <a:r>
              <a:rPr lang="en-ZA" dirty="0" smtClean="0"/>
              <a:t> brother. His name means </a:t>
            </a:r>
            <a:r>
              <a:rPr lang="en-ZA" i="1" dirty="0" smtClean="0"/>
              <a:t>“snorting” or “breathing hard”.</a:t>
            </a:r>
          </a:p>
          <a:p>
            <a:pPr algn="just"/>
            <a:r>
              <a:rPr lang="en-ZA" b="1" dirty="0" smtClean="0">
                <a:solidFill>
                  <a:srgbClr val="C00000"/>
                </a:solidFill>
              </a:rPr>
              <a:t>Legends of the Jews: </a:t>
            </a:r>
            <a:r>
              <a:rPr lang="en-ZA" dirty="0" smtClean="0">
                <a:solidFill>
                  <a:srgbClr val="C00000"/>
                </a:solidFill>
              </a:rPr>
              <a:t>Attended by ten men, mounted upon ten camels laden with jewels and trinkets, </a:t>
            </a:r>
            <a:r>
              <a:rPr lang="en-ZA" dirty="0" err="1" smtClean="0">
                <a:solidFill>
                  <a:srgbClr val="C00000"/>
                </a:solidFill>
              </a:rPr>
              <a:t>Eliezer</a:t>
            </a:r>
            <a:r>
              <a:rPr lang="en-ZA" dirty="0" smtClean="0">
                <a:solidFill>
                  <a:srgbClr val="C00000"/>
                </a:solidFill>
              </a:rPr>
              <a:t> betook himself to Haran under the convoy of two angels, the one appointed to keep guard over </a:t>
            </a:r>
            <a:r>
              <a:rPr lang="en-ZA" dirty="0" err="1" smtClean="0">
                <a:solidFill>
                  <a:srgbClr val="C00000"/>
                </a:solidFill>
              </a:rPr>
              <a:t>Eliezer</a:t>
            </a:r>
            <a:r>
              <a:rPr lang="en-ZA" dirty="0" smtClean="0">
                <a:solidFill>
                  <a:srgbClr val="C00000"/>
                </a:solidFill>
              </a:rPr>
              <a:t>, the other over </a:t>
            </a:r>
            <a:r>
              <a:rPr lang="en-ZA" dirty="0" err="1" smtClean="0">
                <a:solidFill>
                  <a:srgbClr val="C00000"/>
                </a:solidFill>
              </a:rPr>
              <a:t>Rebekah.The</a:t>
            </a:r>
            <a:r>
              <a:rPr lang="en-ZA" dirty="0" smtClean="0">
                <a:solidFill>
                  <a:srgbClr val="C00000"/>
                </a:solidFill>
              </a:rPr>
              <a:t> journey to Haran took but a few hours, at evening of the same day he reached there, because the earth hastened to meet him in a wonderful way. </a:t>
            </a:r>
            <a:endParaRPr lang="en-ZA" i="1" dirty="0" smtClean="0">
              <a:solidFill>
                <a:srgbClr val="C00000"/>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TEST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He said, "</a:t>
            </a:r>
            <a:r>
              <a:rPr lang="en-ZA" i="1" dirty="0" err="1" smtClean="0">
                <a:solidFill>
                  <a:srgbClr val="004821"/>
                </a:solidFill>
              </a:rPr>
              <a:t>Adonai</a:t>
            </a:r>
            <a:r>
              <a:rPr lang="en-ZA" i="1" dirty="0" smtClean="0">
                <a:solidFill>
                  <a:srgbClr val="004821"/>
                </a:solidFill>
              </a:rPr>
              <a:t>, God of my master </a:t>
            </a:r>
            <a:r>
              <a:rPr lang="en-ZA" i="1" dirty="0" err="1" smtClean="0">
                <a:solidFill>
                  <a:srgbClr val="004821"/>
                </a:solidFill>
              </a:rPr>
              <a:t>Avraham</a:t>
            </a:r>
            <a:r>
              <a:rPr lang="en-ZA" i="1" dirty="0" smtClean="0">
                <a:solidFill>
                  <a:srgbClr val="004821"/>
                </a:solidFill>
              </a:rPr>
              <a:t>, please let me succeed today; and show your grace to my master </a:t>
            </a:r>
            <a:r>
              <a:rPr lang="en-ZA" i="1" dirty="0" err="1" smtClean="0">
                <a:solidFill>
                  <a:srgbClr val="004821"/>
                </a:solidFill>
              </a:rPr>
              <a:t>Avraham</a:t>
            </a:r>
            <a:r>
              <a:rPr lang="en-ZA" i="1" dirty="0" smtClean="0">
                <a:solidFill>
                  <a:srgbClr val="004821"/>
                </a:solidFill>
              </a:rPr>
              <a:t>. Here I am, standing by the spring, as the daughters of the townsfolk come out to draw water. I will say to one of the girls, 'Please lower your jug, so that I can drink.' If she answers, 'Yes, drink; and I will water your camels as well,' then let her be the one you intend for your servant </a:t>
            </a:r>
            <a:r>
              <a:rPr lang="en-ZA" i="1" dirty="0" err="1" smtClean="0">
                <a:solidFill>
                  <a:srgbClr val="004821"/>
                </a:solidFill>
              </a:rPr>
              <a:t>Yitz'chak</a:t>
            </a:r>
            <a:r>
              <a:rPr lang="en-ZA" i="1" dirty="0" smtClean="0">
                <a:solidFill>
                  <a:srgbClr val="004821"/>
                </a:solidFill>
              </a:rPr>
              <a:t>. This is how I will know that you have shown grace to my master.“</a:t>
            </a:r>
            <a:r>
              <a:rPr lang="en-ZA" b="1" i="1" dirty="0" smtClean="0">
                <a:solidFill>
                  <a:srgbClr val="004821"/>
                </a:solidFill>
              </a:rPr>
              <a:t> (Genesis 24:12-14 CJB</a:t>
            </a:r>
            <a:r>
              <a:rPr lang="en-ZA" dirty="0" smtClean="0">
                <a:solidFill>
                  <a:srgbClr val="004821"/>
                </a:solidFill>
              </a:rPr>
              <a:t>)</a:t>
            </a:r>
          </a:p>
          <a:p>
            <a:pPr algn="just"/>
            <a:r>
              <a:rPr lang="en-US" dirty="0" err="1" smtClean="0"/>
              <a:t>Eliezer</a:t>
            </a:r>
            <a:r>
              <a:rPr lang="en-US" dirty="0" smtClean="0"/>
              <a:t> was likewise a man of faith. Abraham had taught him well, just like a son. </a:t>
            </a:r>
            <a:r>
              <a:rPr lang="en-ZA" dirty="0" smtClean="0"/>
              <a:t>Now, as the servant prayed, he asked YHVH to reveal </a:t>
            </a:r>
            <a:r>
              <a:rPr lang="en-ZA" dirty="0" err="1" smtClean="0"/>
              <a:t>Yitzaq’s</a:t>
            </a:r>
            <a:r>
              <a:rPr lang="en-ZA" dirty="0" smtClean="0"/>
              <a:t> bride. And, he devised a test that would show the young lady’s attitude toward service. This would tell him if she would be a suitable match for the master’s son.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CHAYEI “Sarah</a:t>
            </a:r>
            <a:r>
              <a:rPr lang="en-US" i="1" dirty="0" smtClean="0"/>
              <a:t>”</a:t>
            </a:r>
            <a:endParaRPr lang="en-ZA" i="1" dirty="0"/>
          </a:p>
        </p:txBody>
      </p:sp>
      <p:sp>
        <p:nvSpPr>
          <p:cNvPr id="5" name="Subtitle 4"/>
          <p:cNvSpPr>
            <a:spLocks noGrp="1"/>
          </p:cNvSpPr>
          <p:nvPr>
            <p:ph type="subTitle" idx="1"/>
          </p:nvPr>
        </p:nvSpPr>
        <p:spPr>
          <a:xfrm>
            <a:off x="323528" y="5013176"/>
            <a:ext cx="8496944" cy="1412776"/>
          </a:xfrm>
        </p:spPr>
        <p:txBody>
          <a:bodyPr>
            <a:noAutofit/>
          </a:bodyPr>
          <a:lstStyle/>
          <a:p>
            <a:pPr>
              <a:lnSpc>
                <a:spcPts val="2300"/>
              </a:lnSpc>
            </a:pPr>
            <a:r>
              <a:rPr lang="en-ZA" sz="2800" b="1" dirty="0" smtClean="0"/>
              <a:t>TORAH: </a:t>
            </a:r>
            <a:r>
              <a:rPr lang="en-ZA" sz="2800" b="0" dirty="0" smtClean="0"/>
              <a:t>Genesis </a:t>
            </a:r>
            <a:r>
              <a:rPr lang="en-ZA" sz="2800" b="0" dirty="0" smtClean="0"/>
              <a:t>23:1-25:18</a:t>
            </a:r>
          </a:p>
          <a:p>
            <a:pPr>
              <a:lnSpc>
                <a:spcPts val="2300"/>
              </a:lnSpc>
            </a:pPr>
            <a:r>
              <a:rPr lang="en-ZA" sz="2800" b="1" dirty="0" smtClean="0"/>
              <a:t>HAFTORAH: 1</a:t>
            </a:r>
            <a:r>
              <a:rPr lang="en-US" sz="2800" dirty="0" smtClean="0"/>
              <a:t> </a:t>
            </a:r>
            <a:r>
              <a:rPr lang="en-US" sz="2800" dirty="0" smtClean="0"/>
              <a:t>Kings 1:1-31</a:t>
            </a:r>
            <a:endParaRPr lang="en-ZA" sz="2800" b="0" dirty="0" smtClean="0"/>
          </a:p>
          <a:p>
            <a:pPr>
              <a:lnSpc>
                <a:spcPts val="2300"/>
              </a:lnSpc>
            </a:pPr>
            <a:r>
              <a:rPr lang="en-ZA" sz="2800" b="1" dirty="0" smtClean="0"/>
              <a:t>B’RIT CHADASHAH: </a:t>
            </a:r>
            <a:r>
              <a:rPr lang="en-ZA" sz="2800" dirty="0" smtClean="0"/>
              <a:t>Matthew </a:t>
            </a:r>
            <a:r>
              <a:rPr lang="en-ZA" sz="2800" dirty="0" smtClean="0"/>
              <a:t>1:1–17, 2 Timothy 2:15, Hebrews 11:11-16</a:t>
            </a:r>
            <a:endParaRPr lang="en-ZA" dirty="0" smtClean="0"/>
          </a:p>
          <a:p>
            <a:pPr>
              <a:lnSpc>
                <a:spcPts val="2300"/>
              </a:lnSpc>
            </a:pPr>
            <a:endParaRPr lang="en-ZA" dirty="0" smtClean="0"/>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2</a:t>
            </a:fld>
            <a:endParaRPr lang="en-ZA" dirty="0"/>
          </a:p>
        </p:txBody>
      </p:sp>
      <p:pic>
        <p:nvPicPr>
          <p:cNvPr id="6" name="Picture 5" descr="Cave of the Patriarchs.jpg"/>
          <p:cNvPicPr>
            <a:picLocks noChangeAspect="1"/>
          </p:cNvPicPr>
          <p:nvPr/>
        </p:nvPicPr>
        <p:blipFill>
          <a:blip r:embed="rId2" cstate="email"/>
          <a:stretch>
            <a:fillRect/>
          </a:stretch>
        </p:blipFill>
        <p:spPr>
          <a:xfrm>
            <a:off x="1619672" y="1124744"/>
            <a:ext cx="5760640" cy="383082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RIVKAH (REBEKAH)</a:t>
            </a:r>
            <a:endParaRPr lang="en-ZA" dirty="0"/>
          </a:p>
        </p:txBody>
      </p:sp>
      <p:sp>
        <p:nvSpPr>
          <p:cNvPr id="3" name="Content Placeholder 2"/>
          <p:cNvSpPr>
            <a:spLocks noGrp="1"/>
          </p:cNvSpPr>
          <p:nvPr>
            <p:ph idx="1"/>
          </p:nvPr>
        </p:nvSpPr>
        <p:spPr>
          <a:xfrm>
            <a:off x="395536" y="1600200"/>
            <a:ext cx="8291264" cy="5257800"/>
          </a:xfrm>
        </p:spPr>
        <p:txBody>
          <a:bodyPr>
            <a:normAutofit fontScale="25000" lnSpcReduction="20000"/>
          </a:bodyPr>
          <a:lstStyle/>
          <a:p>
            <a:pPr algn="ctr"/>
            <a:r>
              <a:rPr lang="en-ZA" sz="9600" i="1" dirty="0" smtClean="0">
                <a:solidFill>
                  <a:srgbClr val="004821"/>
                </a:solidFill>
              </a:rPr>
              <a:t>Before he had finished speaking, </a:t>
            </a:r>
            <a:r>
              <a:rPr lang="en-ZA" sz="9600" i="1" dirty="0" err="1" smtClean="0">
                <a:solidFill>
                  <a:srgbClr val="004821"/>
                </a:solidFill>
              </a:rPr>
              <a:t>Rivkah</a:t>
            </a:r>
            <a:r>
              <a:rPr lang="en-ZA" sz="9600" i="1" dirty="0" smtClean="0">
                <a:solidFill>
                  <a:srgbClr val="004821"/>
                </a:solidFill>
              </a:rPr>
              <a:t> the daughter of </a:t>
            </a:r>
            <a:r>
              <a:rPr lang="en-ZA" sz="9600" i="1" dirty="0" err="1" smtClean="0">
                <a:solidFill>
                  <a:srgbClr val="004821"/>
                </a:solidFill>
              </a:rPr>
              <a:t>B'tu'el</a:t>
            </a:r>
            <a:r>
              <a:rPr lang="en-ZA" sz="9600" i="1" dirty="0" smtClean="0">
                <a:solidFill>
                  <a:srgbClr val="004821"/>
                </a:solidFill>
              </a:rPr>
              <a:t> son of </a:t>
            </a:r>
            <a:r>
              <a:rPr lang="en-ZA" sz="9600" i="1" dirty="0" err="1" smtClean="0">
                <a:solidFill>
                  <a:srgbClr val="004821"/>
                </a:solidFill>
              </a:rPr>
              <a:t>Milkah</a:t>
            </a:r>
            <a:r>
              <a:rPr lang="en-ZA" sz="9600" i="1" dirty="0" smtClean="0">
                <a:solidFill>
                  <a:srgbClr val="004821"/>
                </a:solidFill>
              </a:rPr>
              <a:t> the wife of </a:t>
            </a:r>
            <a:r>
              <a:rPr lang="en-ZA" sz="9600" i="1" dirty="0" err="1" smtClean="0">
                <a:solidFill>
                  <a:srgbClr val="004821"/>
                </a:solidFill>
              </a:rPr>
              <a:t>Nachor</a:t>
            </a:r>
            <a:r>
              <a:rPr lang="en-ZA" sz="9600" i="1" dirty="0" smtClean="0">
                <a:solidFill>
                  <a:srgbClr val="004821"/>
                </a:solidFill>
              </a:rPr>
              <a:t> </a:t>
            </a:r>
            <a:r>
              <a:rPr lang="en-ZA" sz="9600" i="1" dirty="0" err="1" smtClean="0">
                <a:solidFill>
                  <a:srgbClr val="004821"/>
                </a:solidFill>
              </a:rPr>
              <a:t>Avraham's</a:t>
            </a:r>
            <a:r>
              <a:rPr lang="en-ZA" sz="9600" i="1" dirty="0" smtClean="0">
                <a:solidFill>
                  <a:srgbClr val="004821"/>
                </a:solidFill>
              </a:rPr>
              <a:t> brother, came out with her jug on her shoulder. The girl was very beautiful, a virgin, never having had sexual relations with any man. She went down to the spring, filled her jug and came up. The servant ran to meet her and said, "Please give me a sip of water from your jug to drink." "Drink, my lord," she replied, and immediately lowered her jug onto her arm and let him drink. When she was through letting him drink, she said, "I will also draw water for your camels until they have drunk their fill." She quickly emptied her jug into the trough, then ran again to the well to draw water, and kept on drawing water for all his camels</a:t>
            </a:r>
            <a:r>
              <a:rPr lang="en-ZA" sz="9600" b="1" i="1" dirty="0" smtClean="0">
                <a:solidFill>
                  <a:srgbClr val="004821"/>
                </a:solidFill>
              </a:rPr>
              <a:t>.  (Genesis 24:15-20 CJB)</a:t>
            </a:r>
          </a:p>
          <a:p>
            <a:pPr algn="just"/>
            <a:r>
              <a:rPr lang="en-ZA" sz="9600" dirty="0" smtClean="0"/>
              <a:t>Then, after she drew and served the servant, she drew water and served the Ten camels (ten tribes). She passes the test. In fact, like </a:t>
            </a:r>
            <a:r>
              <a:rPr lang="en-ZA" sz="9600" dirty="0" err="1" smtClean="0"/>
              <a:t>Avraham</a:t>
            </a:r>
            <a:r>
              <a:rPr lang="en-ZA" sz="9600" dirty="0" smtClean="0"/>
              <a:t>, she runs to serve and </a:t>
            </a:r>
            <a:r>
              <a:rPr lang="en-US" sz="9600" dirty="0" smtClean="0"/>
              <a:t>reveals herself to Abraham’s servant by her diligence and willingness to ‘go the extra mile.’</a:t>
            </a:r>
          </a:p>
          <a:p>
            <a:pPr algn="just"/>
            <a:r>
              <a:rPr lang="en-US" sz="2800" dirty="0" smtClean="0"/>
              <a:t/>
            </a:r>
            <a:br>
              <a:rPr lang="en-US" sz="2800" dirty="0" smtClean="0"/>
            </a:br>
            <a:endParaRPr lang="en-ZA" sz="2600" i="1"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GIFTS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When the camels were done drinking, the man took a gold nose-ring weighing one-fifth of an ounce and two gold bracelets weighing four ounces .. </a:t>
            </a:r>
            <a:r>
              <a:rPr lang="en-ZA" sz="9600" b="1" i="1" dirty="0" smtClean="0">
                <a:solidFill>
                  <a:srgbClr val="004821"/>
                </a:solidFill>
              </a:rPr>
              <a:t>(Genesis 24:22 CJB)</a:t>
            </a:r>
          </a:p>
          <a:p>
            <a:pPr algn="just">
              <a:lnSpc>
                <a:spcPts val="2200"/>
              </a:lnSpc>
            </a:pPr>
            <a:r>
              <a:rPr lang="en-ZA" sz="9600" dirty="0" smtClean="0"/>
              <a:t>It is here that the Ancient Servant gives the Bride the first of the gifts from her Husband:</a:t>
            </a:r>
          </a:p>
          <a:p>
            <a:pPr marL="457200" indent="-457200" algn="just">
              <a:lnSpc>
                <a:spcPts val="2200"/>
              </a:lnSpc>
              <a:buFont typeface="+mj-lt"/>
              <a:buAutoNum type="arabicPeriod"/>
            </a:pPr>
            <a:r>
              <a:rPr lang="en-ZA" sz="9600" i="1" dirty="0" smtClean="0"/>
              <a:t>A nose ring symbolizes being a servant</a:t>
            </a:r>
            <a:r>
              <a:rPr lang="en-ZA" sz="9600" dirty="0" smtClean="0"/>
              <a:t>. Gold represents YHVH’s love for us and a half-</a:t>
            </a:r>
            <a:r>
              <a:rPr lang="en-ZA" sz="9600" dirty="0" err="1" smtClean="0"/>
              <a:t>sheqel</a:t>
            </a:r>
            <a:r>
              <a:rPr lang="en-ZA" sz="9600" dirty="0" smtClean="0"/>
              <a:t> is the price of the atonement of a soul (</a:t>
            </a:r>
            <a:r>
              <a:rPr lang="en-ZA" sz="9600" i="1" dirty="0" err="1" smtClean="0"/>
              <a:t>nefesh</a:t>
            </a:r>
            <a:r>
              <a:rPr lang="en-ZA" sz="9600" i="1" dirty="0" smtClean="0"/>
              <a:t>). </a:t>
            </a:r>
          </a:p>
          <a:p>
            <a:pPr marL="457200" indent="-457200" algn="just">
              <a:lnSpc>
                <a:spcPts val="2200"/>
              </a:lnSpc>
              <a:buFont typeface="+mj-lt"/>
              <a:buAutoNum type="arabicPeriod"/>
            </a:pPr>
            <a:r>
              <a:rPr lang="en-ZA" sz="9600" i="1" dirty="0" smtClean="0"/>
              <a:t>Two golden bracelets weighing ten shekels</a:t>
            </a:r>
            <a:r>
              <a:rPr lang="en-ZA" sz="9600" dirty="0" smtClean="0"/>
              <a:t>. Like handcuffs, these bracelets show that the work of her hands would be in service to her Husband. As ten represents divine order; and also here that she and her children would accept the Ten Commandments. </a:t>
            </a:r>
          </a:p>
          <a:p>
            <a:pPr algn="just">
              <a:lnSpc>
                <a:spcPts val="2200"/>
              </a:lnSpc>
            </a:pPr>
            <a:r>
              <a:rPr lang="en-ZA" sz="9600" dirty="0" smtClean="0"/>
              <a:t>He gives her these even before he finds out who she is. If it turns out that she isn’t the seed of </a:t>
            </a:r>
            <a:r>
              <a:rPr lang="en-ZA" sz="9600" dirty="0" err="1" smtClean="0"/>
              <a:t>Avraham</a:t>
            </a:r>
            <a:r>
              <a:rPr lang="en-ZA" sz="9600" dirty="0" smtClean="0"/>
              <a:t>, then she can still represent the Bride because of her heart’s desire to serve, even as </a:t>
            </a:r>
            <a:r>
              <a:rPr lang="en-ZA" sz="9600" dirty="0" err="1" smtClean="0"/>
              <a:t>Avraham</a:t>
            </a:r>
            <a:r>
              <a:rPr lang="en-ZA" sz="9600" dirty="0" smtClean="0"/>
              <a:t>, the father served.</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 BUILDER</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"Whose daughter are you? .." She answered, "I am the daughter of </a:t>
            </a:r>
            <a:r>
              <a:rPr lang="en-ZA" sz="2600" i="1" dirty="0" err="1" smtClean="0">
                <a:solidFill>
                  <a:srgbClr val="004821"/>
                </a:solidFill>
              </a:rPr>
              <a:t>B'tu'el</a:t>
            </a:r>
            <a:r>
              <a:rPr lang="en-ZA" sz="2600" i="1" dirty="0" smtClean="0">
                <a:solidFill>
                  <a:srgbClr val="004821"/>
                </a:solidFill>
              </a:rPr>
              <a:t> the son </a:t>
            </a:r>
            <a:r>
              <a:rPr lang="en-ZA" sz="2600" i="1" dirty="0" err="1" smtClean="0">
                <a:solidFill>
                  <a:srgbClr val="004821"/>
                </a:solidFill>
              </a:rPr>
              <a:t>Milkah</a:t>
            </a:r>
            <a:r>
              <a:rPr lang="en-ZA" sz="2600" i="1" dirty="0" smtClean="0">
                <a:solidFill>
                  <a:srgbClr val="004821"/>
                </a:solidFill>
              </a:rPr>
              <a:t> bore to </a:t>
            </a:r>
            <a:r>
              <a:rPr lang="en-ZA" sz="2600" i="1" dirty="0" err="1" smtClean="0">
                <a:solidFill>
                  <a:srgbClr val="004821"/>
                </a:solidFill>
              </a:rPr>
              <a:t>Nachor</a:t>
            </a:r>
            <a:r>
              <a:rPr lang="en-ZA" sz="2600" i="1" dirty="0" smtClean="0">
                <a:solidFill>
                  <a:srgbClr val="004821"/>
                </a:solidFill>
              </a:rPr>
              <a:t>," adding, "We have plenty of straw and fodder, and room for staying overnight." The man bowed his head and prostrated himself before </a:t>
            </a:r>
            <a:r>
              <a:rPr lang="en-ZA" sz="2600" i="1" dirty="0" err="1" smtClean="0">
                <a:solidFill>
                  <a:srgbClr val="004821"/>
                </a:solidFill>
              </a:rPr>
              <a:t>Adonai</a:t>
            </a:r>
            <a:r>
              <a:rPr lang="en-ZA" sz="2600" i="1" dirty="0" smtClean="0">
                <a:solidFill>
                  <a:srgbClr val="004821"/>
                </a:solidFill>
              </a:rPr>
              <a:t>.  </a:t>
            </a:r>
            <a:r>
              <a:rPr lang="en-ZA" sz="2600" b="1" i="1" dirty="0" smtClean="0">
                <a:solidFill>
                  <a:srgbClr val="004821"/>
                </a:solidFill>
              </a:rPr>
              <a:t>(Genesis 24:23-26 CJB)</a:t>
            </a:r>
          </a:p>
          <a:p>
            <a:pPr algn="just"/>
            <a:r>
              <a:rPr lang="en-US" sz="2600" b="1" i="1" dirty="0" smtClean="0"/>
              <a:t>Straw</a:t>
            </a:r>
            <a:r>
              <a:rPr lang="en-US" sz="2600" dirty="0" smtClean="0"/>
              <a:t> is </a:t>
            </a:r>
            <a:r>
              <a:rPr lang="en-US" sz="2600" i="1" dirty="0" err="1" smtClean="0"/>
              <a:t>teben</a:t>
            </a:r>
            <a:r>
              <a:rPr lang="en-US" sz="2600" dirty="0" smtClean="0"/>
              <a:t> (</a:t>
            </a:r>
            <a:r>
              <a:rPr lang="en-US" sz="2600" dirty="0" err="1" smtClean="0"/>
              <a:t>Strongs</a:t>
            </a:r>
            <a:r>
              <a:rPr lang="en-US" sz="2600" dirty="0" smtClean="0"/>
              <a:t> # 1129/ TWOT 2493 from TWOT 255), Hebrew for: to build, rebuild, establish, pattern and build up as in construction. The idiomatic meaning is to bring about/ increase in offspring. YHVH is the builder. Through </a:t>
            </a:r>
            <a:r>
              <a:rPr lang="en-US" sz="2600" dirty="0" err="1" smtClean="0"/>
              <a:t>Rebekah’s</a:t>
            </a:r>
            <a:r>
              <a:rPr lang="en-US" sz="2600" dirty="0" smtClean="0"/>
              <a:t> offspring would come the whole House of Israel.</a:t>
            </a:r>
            <a:endParaRPr lang="en-ZA" sz="2600" dirty="0" smtClean="0"/>
          </a:p>
          <a:p>
            <a:pPr algn="just"/>
            <a:r>
              <a:rPr lang="en-US" sz="2600" b="1" i="1" dirty="0" smtClean="0"/>
              <a:t>Fodder</a:t>
            </a:r>
            <a:r>
              <a:rPr lang="en-US" sz="2600" dirty="0" smtClean="0"/>
              <a:t> is </a:t>
            </a:r>
            <a:r>
              <a:rPr lang="en-US" sz="2600" i="1" dirty="0" err="1" smtClean="0"/>
              <a:t>mispo</a:t>
            </a:r>
            <a:r>
              <a:rPr lang="en-US" sz="2600" dirty="0" smtClean="0"/>
              <a:t> (</a:t>
            </a:r>
            <a:r>
              <a:rPr lang="en-US" sz="2600" dirty="0" err="1" smtClean="0"/>
              <a:t>Strongs</a:t>
            </a:r>
            <a:r>
              <a:rPr lang="en-US" sz="2600" dirty="0" smtClean="0"/>
              <a:t> # 4554) from the Hebrew root meaning feed for animals. Animals in the Bible often symbolize people. In her father’s house were straw and feed, representing how in </a:t>
            </a:r>
            <a:r>
              <a:rPr lang="en-US" sz="2600" i="1" dirty="0" smtClean="0"/>
              <a:t>YHVH’s</a:t>
            </a:r>
            <a:r>
              <a:rPr lang="en-US" sz="2600" dirty="0" smtClean="0"/>
              <a:t> </a:t>
            </a:r>
            <a:r>
              <a:rPr lang="en-US" sz="2600" i="1" dirty="0" smtClean="0"/>
              <a:t>House</a:t>
            </a:r>
            <a:r>
              <a:rPr lang="en-US" sz="2600" dirty="0" smtClean="0"/>
              <a:t> there is feed for </a:t>
            </a:r>
            <a:r>
              <a:rPr lang="en-US" sz="2600" i="1" dirty="0" smtClean="0"/>
              <a:t>His</a:t>
            </a:r>
            <a:r>
              <a:rPr lang="en-US" sz="2600" dirty="0" smtClean="0"/>
              <a:t> people. The feed is the teaching and instruction of YHVH. This food (His Word) nurtures us when we walk in His ways, and is to be the pattern for our life (Ezekiel 43:10-12; 44:23-24).</a:t>
            </a:r>
            <a:endParaRPr lang="en-ZA" sz="2600"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LABAN</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The girl ran off and told her mother's household what had happened. </a:t>
            </a:r>
            <a:r>
              <a:rPr lang="en-ZA" i="1" dirty="0" err="1" smtClean="0">
                <a:solidFill>
                  <a:srgbClr val="004821"/>
                </a:solidFill>
              </a:rPr>
              <a:t>Rivkah</a:t>
            </a:r>
            <a:r>
              <a:rPr lang="en-ZA" i="1" dirty="0" smtClean="0">
                <a:solidFill>
                  <a:srgbClr val="004821"/>
                </a:solidFill>
              </a:rPr>
              <a:t> had a brother named </a:t>
            </a:r>
            <a:r>
              <a:rPr lang="en-ZA" i="1" dirty="0" err="1" smtClean="0">
                <a:solidFill>
                  <a:srgbClr val="004821"/>
                </a:solidFill>
              </a:rPr>
              <a:t>Lavan</a:t>
            </a:r>
            <a:r>
              <a:rPr lang="en-ZA" i="1" dirty="0" smtClean="0">
                <a:solidFill>
                  <a:srgbClr val="004821"/>
                </a:solidFill>
              </a:rPr>
              <a:t>. When he saw the nose-ring, and the bracelets on his sister's wrists besides, and when he heard his sister </a:t>
            </a:r>
            <a:r>
              <a:rPr lang="en-ZA" i="1" dirty="0" err="1" smtClean="0">
                <a:solidFill>
                  <a:srgbClr val="004821"/>
                </a:solidFill>
              </a:rPr>
              <a:t>Rivkah's</a:t>
            </a:r>
            <a:r>
              <a:rPr lang="en-ZA" i="1" dirty="0" smtClean="0">
                <a:solidFill>
                  <a:srgbClr val="004821"/>
                </a:solidFill>
              </a:rPr>
              <a:t> report of what the man had said to her, he ran out to the spring and found the man standing there by the camels. "Come on in," he said, "you whom </a:t>
            </a:r>
            <a:r>
              <a:rPr lang="en-ZA" i="1" dirty="0" err="1" smtClean="0">
                <a:solidFill>
                  <a:srgbClr val="004821"/>
                </a:solidFill>
              </a:rPr>
              <a:t>Adonai</a:t>
            </a:r>
            <a:r>
              <a:rPr lang="en-ZA" i="1" dirty="0" smtClean="0">
                <a:solidFill>
                  <a:srgbClr val="004821"/>
                </a:solidFill>
              </a:rPr>
              <a:t> has blessed! Why are you standing outside when I have made room in the house and prepared a place for the camels?“ </a:t>
            </a:r>
            <a:r>
              <a:rPr lang="en-ZA" b="1" i="1" dirty="0" smtClean="0">
                <a:solidFill>
                  <a:srgbClr val="004821"/>
                </a:solidFill>
              </a:rPr>
              <a:t>(Genesis 24:28-31 CJB)</a:t>
            </a:r>
          </a:p>
          <a:p>
            <a:pPr algn="just">
              <a:lnSpc>
                <a:spcPts val="2100"/>
              </a:lnSpc>
            </a:pPr>
            <a:r>
              <a:rPr lang="en-ZA" dirty="0" smtClean="0"/>
              <a:t>We do not hear from </a:t>
            </a:r>
            <a:r>
              <a:rPr lang="en-ZA" dirty="0" err="1" smtClean="0"/>
              <a:t>Rivka’s</a:t>
            </a:r>
            <a:r>
              <a:rPr lang="en-ZA" dirty="0" smtClean="0"/>
              <a:t> father, </a:t>
            </a:r>
            <a:r>
              <a:rPr lang="en-ZA" dirty="0" err="1" smtClean="0"/>
              <a:t>Bethu’el</a:t>
            </a:r>
            <a:r>
              <a:rPr lang="en-ZA" dirty="0" smtClean="0"/>
              <a:t> (dweller with El) through most of this discourse. </a:t>
            </a:r>
            <a:r>
              <a:rPr lang="en-ZA" dirty="0" err="1" smtClean="0"/>
              <a:t>Laban</a:t>
            </a:r>
            <a:r>
              <a:rPr lang="en-ZA" dirty="0" smtClean="0"/>
              <a:t>, at the sight of gold and hearing there were ten camel loads of “stuff” outside just usurped his father’s lead in this “bargaining”. </a:t>
            </a:r>
            <a:r>
              <a:rPr lang="en-ZA" dirty="0" err="1" smtClean="0"/>
              <a:t>Laban</a:t>
            </a:r>
            <a:r>
              <a:rPr lang="en-ZA" dirty="0" smtClean="0"/>
              <a:t> means “</a:t>
            </a:r>
            <a:r>
              <a:rPr lang="en-ZA" i="1" dirty="0" smtClean="0"/>
              <a:t>white”. </a:t>
            </a:r>
            <a:r>
              <a:rPr lang="en-ZA" dirty="0" smtClean="0"/>
              <a:t>Now before we equate this with purity, let me remind you that we’ll be reading a lot more about </a:t>
            </a:r>
            <a:r>
              <a:rPr lang="en-ZA" dirty="0" err="1" smtClean="0"/>
              <a:t>Laban</a:t>
            </a:r>
            <a:r>
              <a:rPr lang="en-ZA" dirty="0" smtClean="0"/>
              <a:t> in future </a:t>
            </a:r>
            <a:r>
              <a:rPr lang="en-ZA" dirty="0" err="1" smtClean="0"/>
              <a:t>parashot</a:t>
            </a:r>
            <a:r>
              <a:rPr lang="en-ZA" dirty="0" smtClean="0"/>
              <a:t> regarding </a:t>
            </a:r>
            <a:r>
              <a:rPr lang="en-ZA" dirty="0" err="1" smtClean="0"/>
              <a:t>Ya’aqob</a:t>
            </a:r>
            <a:r>
              <a:rPr lang="en-ZA" dirty="0" smtClean="0"/>
              <a:t>. We’ll see that </a:t>
            </a:r>
            <a:r>
              <a:rPr lang="en-ZA" dirty="0" err="1" smtClean="0"/>
              <a:t>Laban</a:t>
            </a:r>
            <a:r>
              <a:rPr lang="en-ZA" dirty="0" smtClean="0"/>
              <a:t> is anything but pure. </a:t>
            </a:r>
            <a:r>
              <a:rPr lang="en-ZA" dirty="0" err="1" smtClean="0"/>
              <a:t>Yahshua’s</a:t>
            </a:r>
            <a:r>
              <a:rPr lang="en-ZA" dirty="0" smtClean="0"/>
              <a:t> remarks to the Pharisees shows the character, “</a:t>
            </a:r>
            <a:r>
              <a:rPr lang="en-ZA" i="1" dirty="0" smtClean="0"/>
              <a:t>white-washed </a:t>
            </a:r>
            <a:r>
              <a:rPr lang="en-ZA" i="1" dirty="0" err="1" smtClean="0"/>
              <a:t>sepulchers</a:t>
            </a:r>
            <a:r>
              <a:rPr lang="en-ZA" i="1" dirty="0" smtClean="0"/>
              <a:t>”,</a:t>
            </a:r>
            <a:r>
              <a:rPr lang="en-ZA" dirty="0" smtClean="0"/>
              <a:t> meaning that they appeared white and pure on the outside, but were filled with corruption inside.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ACCAPTANCE AS BRIDE</a:t>
            </a:r>
            <a:endParaRPr lang="en-ZA" dirty="0"/>
          </a:p>
        </p:txBody>
      </p:sp>
      <p:sp>
        <p:nvSpPr>
          <p:cNvPr id="3" name="Content Placeholder 2"/>
          <p:cNvSpPr>
            <a:spLocks noGrp="1"/>
          </p:cNvSpPr>
          <p:nvPr>
            <p:ph idx="1"/>
          </p:nvPr>
        </p:nvSpPr>
        <p:spPr>
          <a:xfrm>
            <a:off x="0" y="1600200"/>
            <a:ext cx="8892480" cy="5257800"/>
          </a:xfrm>
        </p:spPr>
        <p:txBody>
          <a:bodyPr>
            <a:normAutofit fontScale="25000" lnSpcReduction="20000"/>
          </a:bodyPr>
          <a:lstStyle/>
          <a:p>
            <a:pPr algn="ctr">
              <a:lnSpc>
                <a:spcPts val="2100"/>
              </a:lnSpc>
            </a:pPr>
            <a:r>
              <a:rPr lang="en-ZA" sz="9600" i="1" dirty="0" smtClean="0">
                <a:solidFill>
                  <a:srgbClr val="004821"/>
                </a:solidFill>
              </a:rPr>
              <a:t>But when a meal was set before him, he said, "I won't eat until I say what I have to say." </a:t>
            </a:r>
            <a:r>
              <a:rPr lang="en-ZA" sz="9600" i="1" dirty="0" err="1" smtClean="0">
                <a:solidFill>
                  <a:srgbClr val="004821"/>
                </a:solidFill>
              </a:rPr>
              <a:t>Lavan</a:t>
            </a:r>
            <a:r>
              <a:rPr lang="en-ZA" sz="9600" i="1" dirty="0" smtClean="0">
                <a:solidFill>
                  <a:srgbClr val="004821"/>
                </a:solidFill>
              </a:rPr>
              <a:t> said, "Speak." ... "So now if you people intend to show grace and truth to my master, tell me. But if not, tell me, so that I can turn elsewhere." </a:t>
            </a:r>
            <a:r>
              <a:rPr lang="en-ZA" sz="9600" i="1" dirty="0" err="1" smtClean="0">
                <a:solidFill>
                  <a:srgbClr val="004821"/>
                </a:solidFill>
              </a:rPr>
              <a:t>Lavan</a:t>
            </a:r>
            <a:r>
              <a:rPr lang="en-ZA" sz="9600" i="1" dirty="0" smtClean="0">
                <a:solidFill>
                  <a:srgbClr val="004821"/>
                </a:solidFill>
              </a:rPr>
              <a:t> and </a:t>
            </a:r>
            <a:r>
              <a:rPr lang="en-ZA" sz="9600" i="1" dirty="0" err="1" smtClean="0">
                <a:solidFill>
                  <a:srgbClr val="004821"/>
                </a:solidFill>
              </a:rPr>
              <a:t>B'tu'el</a:t>
            </a:r>
            <a:r>
              <a:rPr lang="en-ZA" sz="9600" i="1" dirty="0" smtClean="0">
                <a:solidFill>
                  <a:srgbClr val="004821"/>
                </a:solidFill>
              </a:rPr>
              <a:t> replied, "Since this comes from </a:t>
            </a:r>
            <a:r>
              <a:rPr lang="en-ZA" sz="9600" i="1" dirty="0" err="1" smtClean="0">
                <a:solidFill>
                  <a:srgbClr val="004821"/>
                </a:solidFill>
              </a:rPr>
              <a:t>Adonai</a:t>
            </a:r>
            <a:r>
              <a:rPr lang="en-ZA" sz="9600" i="1" dirty="0" smtClean="0">
                <a:solidFill>
                  <a:srgbClr val="004821"/>
                </a:solidFill>
              </a:rPr>
              <a:t>, we can't say anything to you either bad or good. </a:t>
            </a:r>
            <a:r>
              <a:rPr lang="en-ZA" sz="9600" i="1" dirty="0" err="1" smtClean="0">
                <a:solidFill>
                  <a:srgbClr val="004821"/>
                </a:solidFill>
              </a:rPr>
              <a:t>Rivkah</a:t>
            </a:r>
            <a:r>
              <a:rPr lang="en-ZA" sz="9600" i="1" dirty="0" smtClean="0">
                <a:solidFill>
                  <a:srgbClr val="004821"/>
                </a:solidFill>
              </a:rPr>
              <a:t> is here in front of you; take her and go. Let her be your master's son's wife, as </a:t>
            </a:r>
            <a:r>
              <a:rPr lang="en-ZA" sz="9600" i="1" dirty="0" err="1" smtClean="0">
                <a:solidFill>
                  <a:srgbClr val="004821"/>
                </a:solidFill>
              </a:rPr>
              <a:t>Adonai</a:t>
            </a:r>
            <a:r>
              <a:rPr lang="en-ZA" sz="9600" i="1" dirty="0" smtClean="0">
                <a:solidFill>
                  <a:srgbClr val="004821"/>
                </a:solidFill>
              </a:rPr>
              <a:t> has said." When </a:t>
            </a:r>
            <a:r>
              <a:rPr lang="en-ZA" sz="9600" i="1" dirty="0" err="1" smtClean="0">
                <a:solidFill>
                  <a:srgbClr val="004821"/>
                </a:solidFill>
              </a:rPr>
              <a:t>Avraham's</a:t>
            </a:r>
            <a:r>
              <a:rPr lang="en-ZA" sz="9600" i="1" dirty="0" smtClean="0">
                <a:solidFill>
                  <a:srgbClr val="004821"/>
                </a:solidFill>
              </a:rPr>
              <a:t> servant heard what they said, he prostrated himself on the ground to </a:t>
            </a:r>
            <a:r>
              <a:rPr lang="en-ZA" sz="9600" i="1" dirty="0" err="1" smtClean="0">
                <a:solidFill>
                  <a:srgbClr val="004821"/>
                </a:solidFill>
              </a:rPr>
              <a:t>Adonai</a:t>
            </a:r>
            <a:r>
              <a:rPr lang="en-ZA" sz="9600" i="1" dirty="0" smtClean="0">
                <a:solidFill>
                  <a:srgbClr val="004821"/>
                </a:solidFill>
              </a:rPr>
              <a:t>. Then the servant brought out silver and gold </a:t>
            </a:r>
            <a:r>
              <a:rPr lang="en-ZA" sz="9600" i="1" dirty="0" err="1" smtClean="0">
                <a:solidFill>
                  <a:srgbClr val="004821"/>
                </a:solidFill>
              </a:rPr>
              <a:t>jewelry</a:t>
            </a:r>
            <a:r>
              <a:rPr lang="en-ZA" sz="9600" i="1" dirty="0" smtClean="0">
                <a:solidFill>
                  <a:srgbClr val="004821"/>
                </a:solidFill>
              </a:rPr>
              <a:t>, together with clothing, and gave them to </a:t>
            </a:r>
            <a:r>
              <a:rPr lang="en-ZA" sz="9600" i="1" dirty="0" err="1" smtClean="0">
                <a:solidFill>
                  <a:srgbClr val="004821"/>
                </a:solidFill>
              </a:rPr>
              <a:t>Rivkah</a:t>
            </a:r>
            <a:r>
              <a:rPr lang="en-ZA" sz="9600" i="1" dirty="0" smtClean="0">
                <a:solidFill>
                  <a:srgbClr val="004821"/>
                </a:solidFill>
              </a:rPr>
              <a:t>. He also gave valuable gifts to her brother and mother. </a:t>
            </a:r>
            <a:r>
              <a:rPr lang="en-ZA" sz="9600" b="1" i="1" dirty="0" smtClean="0">
                <a:solidFill>
                  <a:srgbClr val="004821"/>
                </a:solidFill>
              </a:rPr>
              <a:t>(Genesis 24:33-53 CJB)</a:t>
            </a:r>
          </a:p>
          <a:p>
            <a:pPr algn="just">
              <a:lnSpc>
                <a:spcPts val="2100"/>
              </a:lnSpc>
            </a:pPr>
            <a:r>
              <a:rPr lang="en-US" sz="9600" dirty="0" err="1" smtClean="0"/>
              <a:t>Eliezer</a:t>
            </a:r>
            <a:r>
              <a:rPr lang="en-US" sz="9600" dirty="0" smtClean="0"/>
              <a:t> was faithful to his master Abraham and shared the mission first, before looking after his own needs. </a:t>
            </a:r>
            <a:r>
              <a:rPr lang="en-US" sz="9600" dirty="0" err="1" smtClean="0"/>
              <a:t>Rebekah’s</a:t>
            </a:r>
            <a:r>
              <a:rPr lang="en-US" sz="9600" dirty="0" smtClean="0"/>
              <a:t> father and brother confirmed that she could go with </a:t>
            </a:r>
            <a:r>
              <a:rPr lang="en-US" sz="9600" dirty="0" err="1" smtClean="0"/>
              <a:t>Eliezer</a:t>
            </a:r>
            <a:r>
              <a:rPr lang="en-US" sz="9600" dirty="0" smtClean="0"/>
              <a:t> to be a wife to Isaac as YHVH had directed. T</a:t>
            </a:r>
            <a:r>
              <a:rPr lang="en-ZA" sz="9600" dirty="0" smtClean="0"/>
              <a:t>he “servant” now gives </a:t>
            </a:r>
            <a:r>
              <a:rPr lang="en-ZA" sz="9600" dirty="0" err="1" smtClean="0"/>
              <a:t>Rebekah</a:t>
            </a:r>
            <a:r>
              <a:rPr lang="en-ZA" sz="9600" dirty="0" smtClean="0"/>
              <a:t> her </a:t>
            </a:r>
            <a:r>
              <a:rPr lang="en-ZA" sz="9600" i="1" dirty="0" smtClean="0"/>
              <a:t>“bridal</a:t>
            </a:r>
            <a:r>
              <a:rPr lang="en-ZA" sz="9600" dirty="0" smtClean="0"/>
              <a:t>” ornaments and garments. In her obedience, she indeed becomes the Bride. Also of note, is that the “servant” does also give gifts to the family, , they’re near the bride. But, they’re not the bride. Many talk the talk; but, don’t walk it out. They seek the gifts, but not the giver.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IMMEDIATE DEPARTURE</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ctr">
              <a:lnSpc>
                <a:spcPts val="2200"/>
              </a:lnSpc>
            </a:pPr>
            <a:r>
              <a:rPr lang="en-ZA" i="1" dirty="0" smtClean="0">
                <a:solidFill>
                  <a:srgbClr val="004821"/>
                </a:solidFill>
              </a:rPr>
              <a:t>He and his men then ate and drank and stayed the night. In the morning they got up; and he said, "Send me off to my master." Her brother and mother said, "Let the girl stay with us a few days, at least ten. After that, she will go." He answered them, "Don't delay me, since </a:t>
            </a:r>
            <a:r>
              <a:rPr lang="en-ZA" i="1" dirty="0" err="1" smtClean="0">
                <a:solidFill>
                  <a:srgbClr val="004821"/>
                </a:solidFill>
              </a:rPr>
              <a:t>Adonai</a:t>
            </a:r>
            <a:r>
              <a:rPr lang="en-ZA" i="1" dirty="0" smtClean="0">
                <a:solidFill>
                  <a:srgbClr val="004821"/>
                </a:solidFill>
              </a:rPr>
              <a:t> has made my trip successful, but let me go back to my master." They said, "We will call the girl and see what she says." They called </a:t>
            </a:r>
            <a:r>
              <a:rPr lang="en-ZA" i="1" dirty="0" err="1" smtClean="0">
                <a:solidFill>
                  <a:srgbClr val="004821"/>
                </a:solidFill>
              </a:rPr>
              <a:t>Rivkah</a:t>
            </a:r>
            <a:r>
              <a:rPr lang="en-ZA" i="1" dirty="0" smtClean="0">
                <a:solidFill>
                  <a:srgbClr val="004821"/>
                </a:solidFill>
              </a:rPr>
              <a:t> and asked her, "Will you go with this man?" and she replied, "I will.“ </a:t>
            </a:r>
            <a:r>
              <a:rPr lang="en-ZA" b="1" i="1" dirty="0" smtClean="0">
                <a:solidFill>
                  <a:srgbClr val="004821"/>
                </a:solidFill>
              </a:rPr>
              <a:t>(Genesis 24:54-58 CJB)</a:t>
            </a:r>
          </a:p>
          <a:p>
            <a:pPr algn="just">
              <a:lnSpc>
                <a:spcPts val="2200"/>
              </a:lnSpc>
            </a:pPr>
            <a:r>
              <a:rPr lang="en-ZA" dirty="0" err="1" smtClean="0"/>
              <a:t>Laban</a:t>
            </a:r>
            <a:r>
              <a:rPr lang="en-ZA" dirty="0" smtClean="0"/>
              <a:t> and their mother try to talk </a:t>
            </a:r>
            <a:r>
              <a:rPr lang="en-ZA" dirty="0" err="1" smtClean="0"/>
              <a:t>Eliezer</a:t>
            </a:r>
            <a:r>
              <a:rPr lang="en-ZA" dirty="0" smtClean="0"/>
              <a:t> into staying for ten days, so that they can say their goodbyes. This sounds reasonable in one respect, until we remember how </a:t>
            </a:r>
            <a:r>
              <a:rPr lang="en-ZA" dirty="0" err="1" smtClean="0"/>
              <a:t>Laban</a:t>
            </a:r>
            <a:r>
              <a:rPr lang="en-ZA" dirty="0" smtClean="0"/>
              <a:t> got </a:t>
            </a:r>
            <a:r>
              <a:rPr lang="en-ZA" dirty="0" err="1" smtClean="0"/>
              <a:t>Ya’aqob</a:t>
            </a:r>
            <a:r>
              <a:rPr lang="en-ZA" dirty="0" smtClean="0"/>
              <a:t> to stay for 22 years. The number ten means “</a:t>
            </a:r>
            <a:r>
              <a:rPr lang="en-ZA" i="1" dirty="0" smtClean="0"/>
              <a:t>Divine order” </a:t>
            </a:r>
            <a:r>
              <a:rPr lang="en-ZA" dirty="0" smtClean="0"/>
              <a:t>but among others, </a:t>
            </a:r>
            <a:r>
              <a:rPr lang="en-ZA" i="1" dirty="0" smtClean="0"/>
              <a:t>“</a:t>
            </a:r>
            <a:r>
              <a:rPr lang="en-ZA" i="1" dirty="0" err="1" smtClean="0"/>
              <a:t>za‟ahv</a:t>
            </a:r>
            <a:r>
              <a:rPr lang="en-ZA" i="1" dirty="0" smtClean="0"/>
              <a:t>” or “wolf” and “</a:t>
            </a:r>
            <a:r>
              <a:rPr lang="en-ZA" i="1" dirty="0" err="1" smtClean="0"/>
              <a:t>gez</a:t>
            </a:r>
            <a:r>
              <a:rPr lang="en-ZA" i="1" dirty="0" smtClean="0"/>
              <a:t>” or “shorn fleece</a:t>
            </a:r>
            <a:r>
              <a:rPr lang="en-ZA" dirty="0" smtClean="0"/>
              <a:t>”. It sounds like </a:t>
            </a:r>
            <a:r>
              <a:rPr lang="en-ZA" dirty="0" err="1" smtClean="0"/>
              <a:t>Laban’s</a:t>
            </a:r>
            <a:r>
              <a:rPr lang="en-ZA" dirty="0" smtClean="0"/>
              <a:t> intent here might have been to act the “</a:t>
            </a:r>
            <a:r>
              <a:rPr lang="en-ZA" i="1" dirty="0" smtClean="0"/>
              <a:t>wolf” and “fleece</a:t>
            </a:r>
            <a:r>
              <a:rPr lang="en-ZA" dirty="0" smtClean="0"/>
              <a:t>” </a:t>
            </a:r>
            <a:r>
              <a:rPr lang="en-ZA" dirty="0" err="1" smtClean="0"/>
              <a:t>Eliezer</a:t>
            </a:r>
            <a:r>
              <a:rPr lang="en-ZA" dirty="0" smtClean="0"/>
              <a:t>. But</a:t>
            </a:r>
            <a:r>
              <a:rPr lang="en-US" dirty="0" smtClean="0"/>
              <a:t> Rebecca demonstrated unusual faith. She, like her Uncle Abraham and Aunt Sarah before her, was willing to leave the comforts and security of Babylon and to go with a stranger to a strange place and to live as a nomad. </a:t>
            </a:r>
            <a:endParaRPr lang="en-ZA" sz="20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MOTHER OF MILLIONS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They blessed </a:t>
            </a:r>
            <a:r>
              <a:rPr lang="en-ZA" i="1" dirty="0" err="1" smtClean="0">
                <a:solidFill>
                  <a:srgbClr val="004821"/>
                </a:solidFill>
              </a:rPr>
              <a:t>Rivkah</a:t>
            </a:r>
            <a:r>
              <a:rPr lang="en-ZA" i="1" dirty="0" smtClean="0">
                <a:solidFill>
                  <a:srgbClr val="004821"/>
                </a:solidFill>
              </a:rPr>
              <a:t> with these words: "Our sister, may you be the mother of millions, and may your descendants possess the cities of those who hate them." </a:t>
            </a:r>
          </a:p>
          <a:p>
            <a:pPr algn="ctr"/>
            <a:r>
              <a:rPr lang="en-ZA" b="1" i="1" dirty="0" smtClean="0">
                <a:solidFill>
                  <a:srgbClr val="004821"/>
                </a:solidFill>
              </a:rPr>
              <a:t>(Genesis 24:60 CJB)</a:t>
            </a:r>
          </a:p>
          <a:p>
            <a:pPr algn="just"/>
            <a:r>
              <a:rPr lang="en-ZA" dirty="0" smtClean="0"/>
              <a:t>As </a:t>
            </a:r>
            <a:r>
              <a:rPr lang="en-ZA" dirty="0" err="1" smtClean="0"/>
              <a:t>Rivkah</a:t>
            </a:r>
            <a:r>
              <a:rPr lang="en-ZA" dirty="0" smtClean="0"/>
              <a:t> is about to leave her family to start a new life as the bride of </a:t>
            </a:r>
            <a:r>
              <a:rPr lang="en-ZA" dirty="0" err="1" smtClean="0"/>
              <a:t>Yitzaq</a:t>
            </a:r>
            <a:r>
              <a:rPr lang="en-ZA" dirty="0" smtClean="0"/>
              <a:t> and mother of </a:t>
            </a:r>
            <a:r>
              <a:rPr lang="en-ZA" dirty="0" err="1" smtClean="0"/>
              <a:t>Yisra’el</a:t>
            </a:r>
            <a:r>
              <a:rPr lang="en-ZA" dirty="0" smtClean="0"/>
              <a:t>, her family blesses her; that she would become the mother of millions. </a:t>
            </a:r>
            <a:r>
              <a:rPr lang="en-US" dirty="0" smtClean="0"/>
              <a:t>Today this prayer is still prayed on the eve of Sabbath/</a:t>
            </a:r>
            <a:r>
              <a:rPr lang="en-US" i="1" dirty="0" err="1" smtClean="0"/>
              <a:t>Erev</a:t>
            </a:r>
            <a:r>
              <a:rPr lang="en-US" i="1" dirty="0" smtClean="0"/>
              <a:t> Shabbat</a:t>
            </a:r>
            <a:r>
              <a:rPr lang="en-US" dirty="0" smtClean="0"/>
              <a:t> over the daughters as a blessing.</a:t>
            </a:r>
            <a:endParaRPr lang="en-ZA" dirty="0" smtClean="0"/>
          </a:p>
          <a:p>
            <a:pPr algn="just"/>
            <a:r>
              <a:rPr lang="en-ZA" dirty="0" smtClean="0"/>
              <a:t>If you count the zeros, you end up with over a billion people. They also pray that her seed would possess the gates of their enemies. As the research of </a:t>
            </a:r>
            <a:r>
              <a:rPr lang="en-ZA" dirty="0" err="1" smtClean="0"/>
              <a:t>Yair</a:t>
            </a:r>
            <a:r>
              <a:rPr lang="en-ZA" dirty="0" smtClean="0"/>
              <a:t> </a:t>
            </a:r>
            <a:r>
              <a:rPr lang="en-ZA" dirty="0" err="1" smtClean="0"/>
              <a:t>Davidy</a:t>
            </a:r>
            <a:r>
              <a:rPr lang="en-ZA" dirty="0" smtClean="0"/>
              <a:t>, Steve Collins and John </a:t>
            </a:r>
            <a:r>
              <a:rPr lang="en-ZA" dirty="0" err="1" smtClean="0"/>
              <a:t>Hulley</a:t>
            </a:r>
            <a:r>
              <a:rPr lang="en-ZA" dirty="0" smtClean="0"/>
              <a:t> point out, this has indeed happened: as you look at the sea and land gates to the continents you will see that America and/or England have done this.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FIELD</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en-ZA" i="1" dirty="0" err="1" smtClean="0">
                <a:solidFill>
                  <a:srgbClr val="004821"/>
                </a:solidFill>
              </a:rPr>
              <a:t>Yitsḥaq</a:t>
            </a:r>
            <a:r>
              <a:rPr lang="en-ZA" i="1" dirty="0" smtClean="0">
                <a:solidFill>
                  <a:srgbClr val="004821"/>
                </a:solidFill>
              </a:rPr>
              <a:t> came from the way </a:t>
            </a:r>
            <a:r>
              <a:rPr lang="en-ZA" b="1" i="1" dirty="0" smtClean="0">
                <a:solidFill>
                  <a:srgbClr val="004821"/>
                </a:solidFill>
              </a:rPr>
              <a:t>of </a:t>
            </a:r>
            <a:r>
              <a:rPr lang="en-ZA" b="1" i="1" dirty="0" err="1" smtClean="0">
                <a:solidFill>
                  <a:srgbClr val="004821"/>
                </a:solidFill>
              </a:rPr>
              <a:t>Be’ĕr</a:t>
            </a:r>
            <a:r>
              <a:rPr lang="en-ZA" b="1" i="1" dirty="0" smtClean="0">
                <a:solidFill>
                  <a:srgbClr val="004821"/>
                </a:solidFill>
              </a:rPr>
              <a:t> </a:t>
            </a:r>
            <a:r>
              <a:rPr lang="en-ZA" b="1" i="1" dirty="0" err="1" smtClean="0">
                <a:solidFill>
                  <a:srgbClr val="004821"/>
                </a:solidFill>
              </a:rPr>
              <a:t>Laḥai</a:t>
            </a:r>
            <a:r>
              <a:rPr lang="en-ZA" b="1" i="1" dirty="0" smtClean="0">
                <a:solidFill>
                  <a:srgbClr val="004821"/>
                </a:solidFill>
              </a:rPr>
              <a:t> </a:t>
            </a:r>
            <a:r>
              <a:rPr lang="en-ZA" b="1" i="1" dirty="0" err="1" smtClean="0">
                <a:solidFill>
                  <a:srgbClr val="004821"/>
                </a:solidFill>
              </a:rPr>
              <a:t>Ro’i</a:t>
            </a:r>
            <a:r>
              <a:rPr lang="en-ZA" b="1" i="1" dirty="0" smtClean="0">
                <a:solidFill>
                  <a:srgbClr val="004821"/>
                </a:solidFill>
              </a:rPr>
              <a:t>, </a:t>
            </a:r>
            <a:r>
              <a:rPr lang="en-ZA" i="1" dirty="0" smtClean="0">
                <a:solidFill>
                  <a:srgbClr val="004821"/>
                </a:solidFill>
              </a:rPr>
              <a:t>for he dwelt in the South. And </a:t>
            </a:r>
            <a:r>
              <a:rPr lang="en-ZA" i="1" dirty="0" err="1" smtClean="0">
                <a:solidFill>
                  <a:srgbClr val="004821"/>
                </a:solidFill>
              </a:rPr>
              <a:t>Yitsḥaq</a:t>
            </a:r>
            <a:r>
              <a:rPr lang="en-ZA" i="1" dirty="0" smtClean="0">
                <a:solidFill>
                  <a:srgbClr val="004821"/>
                </a:solidFill>
              </a:rPr>
              <a:t> went out to </a:t>
            </a:r>
            <a:r>
              <a:rPr lang="en-ZA" b="1" i="1" dirty="0" smtClean="0">
                <a:solidFill>
                  <a:srgbClr val="004821"/>
                </a:solidFill>
              </a:rPr>
              <a:t>meditate</a:t>
            </a:r>
            <a:r>
              <a:rPr lang="en-ZA" i="1" dirty="0" smtClean="0">
                <a:solidFill>
                  <a:srgbClr val="004821"/>
                </a:solidFill>
              </a:rPr>
              <a:t> in the field in the evening. And he lifted his eyes and looked and saw the camels coming. </a:t>
            </a:r>
            <a:r>
              <a:rPr lang="en-ZA" b="1" i="1" dirty="0" smtClean="0">
                <a:solidFill>
                  <a:srgbClr val="004821"/>
                </a:solidFill>
              </a:rPr>
              <a:t>(Genesis 24:62-63 The Scriptures 1998+)</a:t>
            </a:r>
          </a:p>
          <a:p>
            <a:pPr algn="just"/>
            <a:r>
              <a:rPr lang="en-ZA" dirty="0" err="1" smtClean="0"/>
              <a:t>Yitzaq</a:t>
            </a:r>
            <a:r>
              <a:rPr lang="en-ZA" dirty="0" smtClean="0"/>
              <a:t>  was returning from “</a:t>
            </a:r>
            <a:r>
              <a:rPr lang="en-ZA" i="1" dirty="0" err="1" smtClean="0"/>
              <a:t>Be‟er</a:t>
            </a:r>
            <a:r>
              <a:rPr lang="en-ZA" i="1" dirty="0" smtClean="0"/>
              <a:t> </a:t>
            </a:r>
            <a:r>
              <a:rPr lang="en-ZA" i="1" dirty="0" err="1" smtClean="0"/>
              <a:t>Lahai</a:t>
            </a:r>
            <a:r>
              <a:rPr lang="en-ZA" i="1" dirty="0" smtClean="0"/>
              <a:t> </a:t>
            </a:r>
            <a:r>
              <a:rPr lang="en-ZA" i="1" dirty="0" err="1" smtClean="0"/>
              <a:t>Ro‟i</a:t>
            </a:r>
            <a:r>
              <a:rPr lang="en-ZA" dirty="0" smtClean="0"/>
              <a:t>” or the “</a:t>
            </a:r>
            <a:r>
              <a:rPr lang="en-ZA" i="1" dirty="0" smtClean="0"/>
              <a:t>well where the Living One saw me”. </a:t>
            </a:r>
            <a:r>
              <a:rPr lang="en-ZA" dirty="0" smtClean="0"/>
              <a:t>This is the place where YHVH spoke to Hagar after she fled Sarah’s anger. This is the place where </a:t>
            </a:r>
            <a:r>
              <a:rPr lang="en-ZA" dirty="0" err="1" smtClean="0"/>
              <a:t>Elohim</a:t>
            </a:r>
            <a:r>
              <a:rPr lang="en-ZA" dirty="0" smtClean="0"/>
              <a:t> instructed her to return and submit herself to Sarah. Now, we find that </a:t>
            </a:r>
            <a:r>
              <a:rPr lang="en-ZA" dirty="0" err="1" smtClean="0"/>
              <a:t>Yitzaq</a:t>
            </a:r>
            <a:r>
              <a:rPr lang="en-ZA" dirty="0" smtClean="0"/>
              <a:t> had been there. He could have been seeking answers from YHVH about the loss of his mother. </a:t>
            </a:r>
          </a:p>
          <a:p>
            <a:pPr algn="just"/>
            <a:r>
              <a:rPr lang="en-ZA" dirty="0" err="1" smtClean="0"/>
              <a:t>Yitzaq</a:t>
            </a:r>
            <a:r>
              <a:rPr lang="en-ZA" dirty="0" smtClean="0"/>
              <a:t> was </a:t>
            </a:r>
            <a:r>
              <a:rPr lang="en-ZA" i="1" dirty="0" smtClean="0"/>
              <a:t>“in the field</a:t>
            </a:r>
            <a:r>
              <a:rPr lang="en-ZA" dirty="0" smtClean="0"/>
              <a:t>” praying. He returned from seeking YHVH. He was in “</a:t>
            </a:r>
            <a:r>
              <a:rPr lang="en-ZA" i="1" dirty="0" smtClean="0"/>
              <a:t>the</a:t>
            </a:r>
            <a:r>
              <a:rPr lang="en-ZA" dirty="0" smtClean="0"/>
              <a:t>” field. Not a field, </a:t>
            </a:r>
            <a:r>
              <a:rPr lang="en-ZA" i="1" dirty="0" smtClean="0"/>
              <a:t>“the</a:t>
            </a:r>
            <a:r>
              <a:rPr lang="en-ZA" dirty="0" smtClean="0"/>
              <a:t>” field, just outside the cave of </a:t>
            </a:r>
            <a:r>
              <a:rPr lang="en-ZA" dirty="0" err="1" smtClean="0"/>
              <a:t>Machpelah</a:t>
            </a:r>
            <a:r>
              <a:rPr lang="en-ZA" dirty="0" smtClean="0"/>
              <a:t>. The Hebrew word here is “</a:t>
            </a:r>
            <a:r>
              <a:rPr lang="en-ZA" i="1" dirty="0" err="1" smtClean="0"/>
              <a:t>su‟ach</a:t>
            </a:r>
            <a:r>
              <a:rPr lang="en-ZA" dirty="0" smtClean="0"/>
              <a:t>” which means “</a:t>
            </a:r>
            <a:r>
              <a:rPr lang="en-ZA" i="1" dirty="0" smtClean="0"/>
              <a:t>supplicating words</a:t>
            </a:r>
            <a:r>
              <a:rPr lang="en-ZA" dirty="0" smtClean="0"/>
              <a:t>”. </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POINT TO PONDER</a:t>
            </a:r>
            <a:endParaRPr lang="en-ZA" dirty="0"/>
          </a:p>
        </p:txBody>
      </p:sp>
      <p:sp>
        <p:nvSpPr>
          <p:cNvPr id="3" name="Content Placeholder 2"/>
          <p:cNvSpPr>
            <a:spLocks noGrp="1"/>
          </p:cNvSpPr>
          <p:nvPr>
            <p:ph idx="1"/>
          </p:nvPr>
        </p:nvSpPr>
        <p:spPr/>
        <p:txBody>
          <a:bodyPr/>
          <a:lstStyle/>
          <a:p>
            <a:pPr algn="just"/>
            <a:r>
              <a:rPr lang="en-ZA" dirty="0" err="1" smtClean="0"/>
              <a:t>Eliezer</a:t>
            </a:r>
            <a:r>
              <a:rPr lang="en-ZA" dirty="0" smtClean="0"/>
              <a:t> knew to bring </a:t>
            </a:r>
            <a:r>
              <a:rPr lang="en-ZA" dirty="0" err="1" smtClean="0"/>
              <a:t>Rivkah</a:t>
            </a:r>
            <a:r>
              <a:rPr lang="en-ZA" dirty="0" smtClean="0"/>
              <a:t> to that very spot. Of course, if </a:t>
            </a:r>
            <a:r>
              <a:rPr lang="en-ZA" dirty="0" err="1" smtClean="0"/>
              <a:t>Eliezer</a:t>
            </a:r>
            <a:r>
              <a:rPr lang="en-ZA" dirty="0" smtClean="0"/>
              <a:t> is a picture of </a:t>
            </a:r>
            <a:r>
              <a:rPr lang="en-ZA" dirty="0" err="1" smtClean="0"/>
              <a:t>Ruach</a:t>
            </a:r>
            <a:r>
              <a:rPr lang="en-ZA" dirty="0" smtClean="0"/>
              <a:t> </a:t>
            </a:r>
            <a:r>
              <a:rPr lang="en-ZA" dirty="0" err="1" smtClean="0"/>
              <a:t>HaKodesh</a:t>
            </a:r>
            <a:r>
              <a:rPr lang="en-ZA" dirty="0" smtClean="0"/>
              <a:t>, he would have known. </a:t>
            </a:r>
          </a:p>
          <a:p>
            <a:pPr algn="just"/>
            <a:r>
              <a:rPr lang="en-ZA" dirty="0" smtClean="0"/>
              <a:t>There’s an interesting little Hebrew word thing going on here. “</a:t>
            </a:r>
            <a:r>
              <a:rPr lang="en-ZA" i="1" dirty="0" err="1" smtClean="0"/>
              <a:t>Su‟ach</a:t>
            </a:r>
            <a:r>
              <a:rPr lang="en-ZA" i="1" dirty="0" smtClean="0"/>
              <a:t>” or “supplication</a:t>
            </a:r>
            <a:r>
              <a:rPr lang="en-ZA" dirty="0" smtClean="0"/>
              <a:t>” is asking and </a:t>
            </a:r>
            <a:r>
              <a:rPr lang="en-ZA" i="1" dirty="0" smtClean="0"/>
              <a:t>“</a:t>
            </a:r>
            <a:r>
              <a:rPr lang="en-ZA" i="1" dirty="0" err="1" smtClean="0"/>
              <a:t>Ru‟ach</a:t>
            </a:r>
            <a:r>
              <a:rPr lang="en-ZA" i="1" dirty="0" smtClean="0"/>
              <a:t>” or “Spirit</a:t>
            </a:r>
            <a:r>
              <a:rPr lang="en-ZA" dirty="0" smtClean="0"/>
              <a:t>” is bringing the answer. They are spelled the same; except </a:t>
            </a:r>
            <a:r>
              <a:rPr lang="en-ZA" dirty="0" err="1" smtClean="0"/>
              <a:t>Su’ach</a:t>
            </a:r>
            <a:r>
              <a:rPr lang="en-ZA" dirty="0" smtClean="0"/>
              <a:t> starts with a “</a:t>
            </a:r>
            <a:r>
              <a:rPr lang="en-ZA" i="1" dirty="0" smtClean="0"/>
              <a:t>shin” or “El </a:t>
            </a:r>
            <a:r>
              <a:rPr lang="en-ZA" i="1" dirty="0" err="1" smtClean="0"/>
              <a:t>Shaddai</a:t>
            </a:r>
            <a:r>
              <a:rPr lang="en-ZA" i="1" dirty="0" smtClean="0"/>
              <a:t>” and “</a:t>
            </a:r>
            <a:r>
              <a:rPr lang="en-ZA" i="1" dirty="0" err="1" smtClean="0"/>
              <a:t>Ru‟ach</a:t>
            </a:r>
            <a:r>
              <a:rPr lang="en-ZA" dirty="0" smtClean="0"/>
              <a:t>” instead has a “</a:t>
            </a:r>
            <a:r>
              <a:rPr lang="en-ZA" i="1" dirty="0" err="1" smtClean="0"/>
              <a:t>reish</a:t>
            </a:r>
            <a:r>
              <a:rPr lang="en-ZA" i="1" dirty="0" smtClean="0"/>
              <a:t>” or the “Head” or “beginning</a:t>
            </a:r>
            <a:r>
              <a:rPr lang="en-ZA" dirty="0" smtClean="0"/>
              <a:t>”. </a:t>
            </a:r>
          </a:p>
          <a:p>
            <a:r>
              <a:rPr lang="en-ZA" i="1" dirty="0" smtClean="0">
                <a:solidFill>
                  <a:srgbClr val="C00000"/>
                </a:solidFill>
              </a:rPr>
              <a:t>This plays out here. </a:t>
            </a:r>
            <a:r>
              <a:rPr lang="en-ZA" i="1" dirty="0" err="1" smtClean="0">
                <a:solidFill>
                  <a:srgbClr val="C00000"/>
                </a:solidFill>
              </a:rPr>
              <a:t>Rivkah</a:t>
            </a:r>
            <a:r>
              <a:rPr lang="en-ZA" i="1" dirty="0" smtClean="0">
                <a:solidFill>
                  <a:srgbClr val="C00000"/>
                </a:solidFill>
              </a:rPr>
              <a:t> was brought some 700 miles by camel. Yet, YHVH timed their leaving to the hour, so that they would arrive at “the field” as </a:t>
            </a:r>
            <a:r>
              <a:rPr lang="en-ZA" i="1" dirty="0" err="1" smtClean="0">
                <a:solidFill>
                  <a:srgbClr val="C00000"/>
                </a:solidFill>
              </a:rPr>
              <a:t>Yitzaq</a:t>
            </a:r>
            <a:r>
              <a:rPr lang="en-ZA" i="1" dirty="0" smtClean="0">
                <a:solidFill>
                  <a:srgbClr val="C00000"/>
                </a:solidFill>
              </a:rPr>
              <a:t> was making supplication to </a:t>
            </a:r>
            <a:r>
              <a:rPr lang="en-ZA" i="1" dirty="0" err="1" smtClean="0">
                <a:solidFill>
                  <a:srgbClr val="C00000"/>
                </a:solidFill>
              </a:rPr>
              <a:t>Elohim</a:t>
            </a:r>
            <a:r>
              <a:rPr lang="en-ZA" i="1" dirty="0" smtClean="0">
                <a:solidFill>
                  <a:srgbClr val="C00000"/>
                </a:solidFill>
              </a:rPr>
              <a:t>.</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VEIL</a:t>
            </a:r>
            <a:endParaRPr lang="en-ZA" dirty="0"/>
          </a:p>
        </p:txBody>
      </p:sp>
      <p:sp>
        <p:nvSpPr>
          <p:cNvPr id="3" name="Content Placeholder 2"/>
          <p:cNvSpPr>
            <a:spLocks noGrp="1"/>
          </p:cNvSpPr>
          <p:nvPr>
            <p:ph idx="1"/>
          </p:nvPr>
        </p:nvSpPr>
        <p:spPr>
          <a:xfrm>
            <a:off x="179512" y="1600200"/>
            <a:ext cx="8784976" cy="5257800"/>
          </a:xfrm>
        </p:spPr>
        <p:txBody>
          <a:bodyPr>
            <a:normAutofit fontScale="25000" lnSpcReduction="20000"/>
          </a:bodyPr>
          <a:lstStyle/>
          <a:p>
            <a:pPr algn="ctr">
              <a:lnSpc>
                <a:spcPts val="2100"/>
              </a:lnSpc>
            </a:pPr>
            <a:r>
              <a:rPr lang="en-ZA" sz="9600" i="1" dirty="0" err="1" smtClean="0">
                <a:solidFill>
                  <a:srgbClr val="004821"/>
                </a:solidFill>
              </a:rPr>
              <a:t>Rivkah</a:t>
            </a:r>
            <a:r>
              <a:rPr lang="en-ZA" sz="9600" i="1" dirty="0" smtClean="0">
                <a:solidFill>
                  <a:srgbClr val="004821"/>
                </a:solidFill>
              </a:rPr>
              <a:t> too looked up; and when she saw </a:t>
            </a:r>
            <a:r>
              <a:rPr lang="en-ZA" sz="9600" i="1" dirty="0" err="1" smtClean="0">
                <a:solidFill>
                  <a:srgbClr val="004821"/>
                </a:solidFill>
              </a:rPr>
              <a:t>Yitz'chak</a:t>
            </a:r>
            <a:r>
              <a:rPr lang="en-ZA" sz="9600" i="1" dirty="0" smtClean="0">
                <a:solidFill>
                  <a:srgbClr val="004821"/>
                </a:solidFill>
              </a:rPr>
              <a:t>, …She said to the servant, "Who is this man walking in the field to meet us?" When the servant replied, "It's my master," she took her veil and covered herself. </a:t>
            </a:r>
            <a:r>
              <a:rPr lang="en-ZA" sz="9600" b="1" i="1" dirty="0" smtClean="0">
                <a:solidFill>
                  <a:srgbClr val="004821"/>
                </a:solidFill>
              </a:rPr>
              <a:t>(Genesis 24:64-65 CJB)</a:t>
            </a:r>
          </a:p>
          <a:p>
            <a:pPr marL="273050" indent="-273050" algn="just">
              <a:lnSpc>
                <a:spcPts val="2100"/>
              </a:lnSpc>
            </a:pPr>
            <a:r>
              <a:rPr lang="en-ZA" sz="9600" dirty="0" smtClean="0"/>
              <a:t>• Women of the Middle East of that era did NOT veil their faces in the presence of men!, This was a wedding veil. </a:t>
            </a:r>
          </a:p>
          <a:p>
            <a:pPr marL="273050" indent="-273050" algn="just">
              <a:lnSpc>
                <a:spcPts val="2100"/>
              </a:lnSpc>
            </a:pPr>
            <a:r>
              <a:rPr lang="en-ZA" sz="9600" dirty="0" smtClean="0"/>
              <a:t>• The tradition of the “Bridal Veil” in use in the Western world came from this ancient custom</a:t>
            </a:r>
          </a:p>
          <a:p>
            <a:pPr marL="273050" indent="-273050" algn="just">
              <a:lnSpc>
                <a:spcPts val="2100"/>
              </a:lnSpc>
            </a:pPr>
            <a:r>
              <a:rPr lang="en-ZA" sz="9600" dirty="0" smtClean="0"/>
              <a:t>• </a:t>
            </a:r>
            <a:r>
              <a:rPr lang="en-ZA" sz="9600" dirty="0" err="1" smtClean="0"/>
              <a:t>Rivka</a:t>
            </a:r>
            <a:r>
              <a:rPr lang="en-ZA" sz="9600" dirty="0" smtClean="0"/>
              <a:t>, by veiling her face, let Isaac know that she was the one his father had chosen, and that she consented to be his wife</a:t>
            </a:r>
            <a:endParaRPr lang="en-ZA" sz="9600" b="1" i="1" dirty="0" smtClean="0"/>
          </a:p>
          <a:p>
            <a:pPr algn="just">
              <a:lnSpc>
                <a:spcPts val="2100"/>
              </a:lnSpc>
            </a:pPr>
            <a:r>
              <a:rPr lang="en-US" sz="9600" dirty="0" smtClean="0"/>
              <a:t>Isaac, the bridegroom, is the one who will remove </a:t>
            </a:r>
            <a:r>
              <a:rPr lang="en-US" sz="9600" dirty="0" err="1" smtClean="0"/>
              <a:t>Rebekah’s</a:t>
            </a:r>
            <a:r>
              <a:rPr lang="en-US" sz="9600" dirty="0" smtClean="0"/>
              <a:t> veil. Our Bridegroom, Yeshua, removed the veil at the Temple when He died. The veil was torn from top to bottom by the power of the shedding of His blood. Yeshua will be the one who removes the veil that, one might say, has covered the heart of the Bride. This unveiling happens when the bride draws close to the Bridegroom. Hearts that are circumcised at the lifting of the veil will be delivered from all that previously hindered the Bride’s love for her Bridegroom.</a:t>
            </a:r>
            <a:endParaRPr lang="en-ZA" sz="9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LIFE AFTER DEATH</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You did not choose me, I chose you; and I have commissioned you to go and bear fruit, fruit that will last; so that whatever you ask from the Father in my name he may give you. </a:t>
            </a:r>
            <a:r>
              <a:rPr lang="en-ZA" sz="9600" b="1" i="1" dirty="0" smtClean="0">
                <a:solidFill>
                  <a:srgbClr val="004821"/>
                </a:solidFill>
              </a:rPr>
              <a:t>(John 15:16 CJB)</a:t>
            </a:r>
          </a:p>
          <a:p>
            <a:pPr algn="just"/>
            <a:r>
              <a:rPr lang="en-US" sz="9600" i="1" dirty="0" err="1" smtClean="0"/>
              <a:t>Chayei</a:t>
            </a:r>
            <a:r>
              <a:rPr lang="en-US" sz="9600" i="1" dirty="0" smtClean="0"/>
              <a:t> Sarah, </a:t>
            </a:r>
            <a:r>
              <a:rPr lang="en-US" sz="9600" dirty="0" smtClean="0"/>
              <a:t>which means the </a:t>
            </a:r>
            <a:r>
              <a:rPr lang="en-US" sz="9600" i="1" dirty="0" smtClean="0"/>
              <a:t>"life of Sarah</a:t>
            </a:r>
            <a:r>
              <a:rPr lang="en-US" sz="9600" dirty="0" smtClean="0"/>
              <a:t>", curiously begins with her death, burial, and Abraham's mourning. The Torah section then concludes with Abraham's death. </a:t>
            </a:r>
          </a:p>
          <a:p>
            <a:pPr algn="ctr"/>
            <a:r>
              <a:rPr lang="en-ZA" sz="9600" i="1" dirty="0" smtClean="0">
                <a:solidFill>
                  <a:srgbClr val="004821"/>
                </a:solidFill>
              </a:rPr>
              <a:t>Yes, indeed! I tell you that unless a grain of wheat that falls to the ground dies, it stays just a grain; but if it dies, it produces a big harvest. </a:t>
            </a:r>
            <a:r>
              <a:rPr lang="en-ZA" sz="9600" b="1" i="1" dirty="0" smtClean="0">
                <a:solidFill>
                  <a:srgbClr val="004821"/>
                </a:solidFill>
              </a:rPr>
              <a:t>(John 12:24 CJB)</a:t>
            </a:r>
          </a:p>
          <a:p>
            <a:pPr algn="just"/>
            <a:r>
              <a:rPr lang="en-US" sz="9600" dirty="0" smtClean="0"/>
              <a:t>The Messiah here references His death and resurrection, and the everlasting, glorious fruit of salvation and restoration that would bless many people as a result of His Atonement. We find the principle of greater </a:t>
            </a:r>
            <a:r>
              <a:rPr lang="en-US" sz="9600" i="1" dirty="0" smtClean="0"/>
              <a:t>life continuing after death </a:t>
            </a:r>
            <a:r>
              <a:rPr lang="en-US" sz="9600" dirty="0" smtClean="0"/>
              <a:t>demonstrated in the account of Sarah. </a:t>
            </a:r>
            <a:r>
              <a:rPr lang="en-ZA" sz="9600" i="1" dirty="0" smtClean="0">
                <a:solidFill>
                  <a:srgbClr val="004821"/>
                </a:solidFill>
              </a:rPr>
              <a:t>I will bless her; moreover, … she will be a mother of nations; kings of peoples will come from her.“ </a:t>
            </a:r>
            <a:r>
              <a:rPr lang="en-ZA" sz="9600" b="1" i="1" dirty="0" smtClean="0">
                <a:solidFill>
                  <a:srgbClr val="004821"/>
                </a:solidFill>
              </a:rPr>
              <a:t>(Genesis 17:16 CJB)</a:t>
            </a:r>
          </a:p>
          <a:p>
            <a:pPr algn="just"/>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a:t>
            </a:fld>
            <a:endParaRPr lang="en-Z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WOMEN OF PROMISE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The servant told </a:t>
            </a:r>
            <a:r>
              <a:rPr lang="en-ZA" sz="9600" i="1" dirty="0" err="1" smtClean="0">
                <a:solidFill>
                  <a:srgbClr val="004821"/>
                </a:solidFill>
              </a:rPr>
              <a:t>Yitz'chak</a:t>
            </a:r>
            <a:r>
              <a:rPr lang="en-ZA" sz="9600" i="1" dirty="0" smtClean="0">
                <a:solidFill>
                  <a:srgbClr val="004821"/>
                </a:solidFill>
              </a:rPr>
              <a:t> everything he had done. Then </a:t>
            </a:r>
            <a:r>
              <a:rPr lang="en-ZA" sz="9600" i="1" dirty="0" err="1" smtClean="0">
                <a:solidFill>
                  <a:srgbClr val="004821"/>
                </a:solidFill>
              </a:rPr>
              <a:t>Yitz'chak</a:t>
            </a:r>
            <a:r>
              <a:rPr lang="en-ZA" sz="9600" i="1" dirty="0" smtClean="0">
                <a:solidFill>
                  <a:srgbClr val="004821"/>
                </a:solidFill>
              </a:rPr>
              <a:t> brought her into his mother Sarah's tent and took </a:t>
            </a:r>
            <a:r>
              <a:rPr lang="en-ZA" sz="9600" i="1" dirty="0" err="1" smtClean="0">
                <a:solidFill>
                  <a:srgbClr val="004821"/>
                </a:solidFill>
              </a:rPr>
              <a:t>Rivkah</a:t>
            </a:r>
            <a:r>
              <a:rPr lang="en-ZA" sz="9600" i="1" dirty="0" smtClean="0">
                <a:solidFill>
                  <a:srgbClr val="004821"/>
                </a:solidFill>
              </a:rPr>
              <a:t>, and she became his wife, and he loved her. Thus was </a:t>
            </a:r>
            <a:r>
              <a:rPr lang="en-ZA" sz="9600" i="1" dirty="0" err="1" smtClean="0">
                <a:solidFill>
                  <a:srgbClr val="004821"/>
                </a:solidFill>
              </a:rPr>
              <a:t>Yitz'chak</a:t>
            </a:r>
            <a:r>
              <a:rPr lang="en-ZA" sz="9600" i="1" dirty="0" smtClean="0">
                <a:solidFill>
                  <a:srgbClr val="004821"/>
                </a:solidFill>
              </a:rPr>
              <a:t> comforted for the loss of his mother</a:t>
            </a:r>
            <a:r>
              <a:rPr lang="en-ZA" sz="9600" b="1" i="1" dirty="0" smtClean="0">
                <a:solidFill>
                  <a:srgbClr val="004821"/>
                </a:solidFill>
              </a:rPr>
              <a:t>. (Genesis 24:66-67 CJB)</a:t>
            </a:r>
          </a:p>
          <a:p>
            <a:pPr algn="just">
              <a:lnSpc>
                <a:spcPts val="2200"/>
              </a:lnSpc>
            </a:pPr>
            <a:r>
              <a:rPr lang="en-US" sz="9600" dirty="0" smtClean="0"/>
              <a:t>The Spirit of YHVH woos her from the Nations and brings her to the Bridegroom, dressed as a Bride in garments ready for her wedding. Isaac found </a:t>
            </a:r>
            <a:r>
              <a:rPr lang="en-US" sz="9600" dirty="0" err="1" smtClean="0"/>
              <a:t>Rebekah</a:t>
            </a:r>
            <a:r>
              <a:rPr lang="en-US" sz="9600" dirty="0" smtClean="0"/>
              <a:t> worthy to step into the role of Sarah, the matriarch of the family. Isaac invited </a:t>
            </a:r>
            <a:r>
              <a:rPr lang="en-US" sz="9600" dirty="0" err="1" smtClean="0"/>
              <a:t>Rebekah</a:t>
            </a:r>
            <a:r>
              <a:rPr lang="en-US" sz="9600" dirty="0" smtClean="0"/>
              <a:t> to be his equal by bringing her into the tent of Sarah and marrying her. In doing this, she inherited the blessing YHVH gave to Sarah. </a:t>
            </a:r>
            <a:r>
              <a:rPr lang="en-US" sz="9600" i="1" dirty="0" smtClean="0"/>
              <a:t>“I will bless her so that she will be the mother of nations; kings of peoples will come from her” (Genesis 17:16).</a:t>
            </a:r>
            <a:r>
              <a:rPr lang="en-US" sz="9600" dirty="0" smtClean="0"/>
              <a:t> In marrying Isaac, </a:t>
            </a:r>
            <a:r>
              <a:rPr lang="en-US" sz="9600" dirty="0" err="1" smtClean="0"/>
              <a:t>Rebekah</a:t>
            </a:r>
            <a:r>
              <a:rPr lang="en-US" sz="9600" dirty="0" smtClean="0"/>
              <a:t> inherited the honored position of becoming the mother of myriads of descendants. Isaac found great consolation in this and was comfort after his mother’s death. </a:t>
            </a:r>
            <a:r>
              <a:rPr lang="en-US" sz="9600" dirty="0" err="1" smtClean="0"/>
              <a:t>Rebekah</a:t>
            </a:r>
            <a:r>
              <a:rPr lang="en-US" sz="9600" dirty="0" smtClean="0"/>
              <a:t> became his wife and Isaac loved her.</a:t>
            </a:r>
          </a:p>
          <a:p>
            <a:pPr>
              <a:lnSpc>
                <a:spcPts val="2200"/>
              </a:lnSpc>
            </a:pPr>
            <a:r>
              <a:rPr lang="en-US" sz="9600" dirty="0" smtClean="0">
                <a:solidFill>
                  <a:srgbClr val="C00000"/>
                </a:solidFill>
              </a:rPr>
              <a:t>The Bride will be found scattered among the nations. She is one who has crossed over</a:t>
            </a:r>
            <a:endParaRPr lang="en-ZA" sz="9600" dirty="0" smtClean="0">
              <a:solidFill>
                <a:srgbClr val="C00000"/>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ISAAC LOVED HER</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ZA" sz="9600" dirty="0" smtClean="0"/>
              <a:t>Abraham loved Sarah, and Isaac loved </a:t>
            </a:r>
            <a:r>
              <a:rPr lang="en-ZA" sz="9600" dirty="0" err="1" smtClean="0"/>
              <a:t>Rebekah</a:t>
            </a:r>
            <a:r>
              <a:rPr lang="en-ZA" sz="9600" dirty="0" smtClean="0"/>
              <a:t>. </a:t>
            </a:r>
            <a:r>
              <a:rPr lang="en-ZA" sz="9600" i="1" dirty="0" smtClean="0">
                <a:solidFill>
                  <a:srgbClr val="004821"/>
                </a:solidFill>
              </a:rPr>
              <a:t>Genesis 24:67 says that Isaac took </a:t>
            </a:r>
            <a:r>
              <a:rPr lang="en-ZA" sz="9600" i="1" dirty="0" err="1" smtClean="0">
                <a:solidFill>
                  <a:srgbClr val="004821"/>
                </a:solidFill>
              </a:rPr>
              <a:t>Rebekah</a:t>
            </a:r>
            <a:r>
              <a:rPr lang="en-ZA" sz="9600" i="1" dirty="0" smtClean="0">
                <a:solidFill>
                  <a:srgbClr val="004821"/>
                </a:solidFill>
              </a:rPr>
              <a:t>, she became his wife and he loved her. </a:t>
            </a:r>
          </a:p>
          <a:p>
            <a:pPr algn="just">
              <a:lnSpc>
                <a:spcPts val="2200"/>
              </a:lnSpc>
            </a:pPr>
            <a:r>
              <a:rPr lang="en-ZA" sz="9600" dirty="0" smtClean="0"/>
              <a:t>We would expect the opposite. He should have fallen in love with her, married her and then taken her into the tent. The Bible has a more sober (but no less romantic) view of marriage. Isaac did not marry </a:t>
            </a:r>
            <a:r>
              <a:rPr lang="en-ZA" sz="9600" dirty="0" err="1" smtClean="0"/>
              <a:t>Rebekah</a:t>
            </a:r>
            <a:r>
              <a:rPr lang="en-ZA" sz="9600" dirty="0" smtClean="0"/>
              <a:t> because he loved her; he loved </a:t>
            </a:r>
            <a:r>
              <a:rPr lang="en-ZA" sz="9600" dirty="0" err="1" smtClean="0"/>
              <a:t>Rebekah</a:t>
            </a:r>
            <a:r>
              <a:rPr lang="en-ZA" sz="9600" dirty="0" smtClean="0"/>
              <a:t> because he married her. We should love our spouses because they are our spouses. </a:t>
            </a:r>
          </a:p>
          <a:p>
            <a:pPr algn="just">
              <a:lnSpc>
                <a:spcPts val="2200"/>
              </a:lnSpc>
            </a:pPr>
            <a:r>
              <a:rPr lang="en-ZA" sz="9600" dirty="0" smtClean="0"/>
              <a:t>In our culture, we believe that a person should marry whoever he or she falls in love with. This is a bad plan. It is possible to fall in love with the wrong person. It is possible to fall in love with many wrong persons. Falling in love is a terrible criteria upon which to base a marriage.</a:t>
            </a:r>
          </a:p>
          <a:p>
            <a:pPr algn="just">
              <a:lnSpc>
                <a:spcPts val="2200"/>
              </a:lnSpc>
            </a:pPr>
            <a:r>
              <a:rPr lang="en-US" sz="9600" dirty="0" smtClean="0"/>
              <a:t>If a man or woman bases his or her marriage merely on love, it is doomed from the start. Feelings are unpredictable. They rise and fall. They come and go. Marriage must not be based upon love. Love must be based upon marriage.</a:t>
            </a:r>
            <a:endParaRPr lang="en-ZA" sz="9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CHARACTER QUALITIES - REBEKAH</a:t>
            </a:r>
            <a:endParaRPr lang="en-ZA" dirty="0"/>
          </a:p>
        </p:txBody>
      </p:sp>
      <p:sp>
        <p:nvSpPr>
          <p:cNvPr id="3" name="Content Placeholder 2"/>
          <p:cNvSpPr>
            <a:spLocks noGrp="1"/>
          </p:cNvSpPr>
          <p:nvPr>
            <p:ph idx="1"/>
          </p:nvPr>
        </p:nvSpPr>
        <p:spPr/>
        <p:txBody>
          <a:bodyPr>
            <a:noAutofit/>
          </a:bodyPr>
          <a:lstStyle/>
          <a:p>
            <a:pPr algn="just">
              <a:lnSpc>
                <a:spcPts val="2200"/>
              </a:lnSpc>
            </a:pPr>
            <a:r>
              <a:rPr lang="en-US" dirty="0" smtClean="0"/>
              <a:t>She was modest and had a servant’s heart; she was selfless and kind:</a:t>
            </a:r>
          </a:p>
          <a:p>
            <a:pPr algn="ctr">
              <a:lnSpc>
                <a:spcPts val="2200"/>
              </a:lnSpc>
            </a:pPr>
            <a:r>
              <a:rPr lang="en-US" i="1" dirty="0" smtClean="0">
                <a:solidFill>
                  <a:srgbClr val="004821"/>
                </a:solidFill>
              </a:rPr>
              <a:t>In their first drink, ten camels would consume 140 gallons of water! That Rebecca would undertake such a strenuous task so eagerly for a total stranger is a supreme indication of her sterling character (</a:t>
            </a:r>
            <a:r>
              <a:rPr lang="en-US" i="1" dirty="0" err="1" smtClean="0">
                <a:solidFill>
                  <a:srgbClr val="004821"/>
                </a:solidFill>
              </a:rPr>
              <a:t>ArtScroll</a:t>
            </a:r>
            <a:r>
              <a:rPr lang="en-US" i="1" dirty="0" smtClean="0">
                <a:solidFill>
                  <a:srgbClr val="004821"/>
                </a:solidFill>
              </a:rPr>
              <a:t> Stone Edition Chumash, pp. 111–113).</a:t>
            </a:r>
            <a:endParaRPr lang="en-ZA" i="1" dirty="0" smtClean="0">
              <a:solidFill>
                <a:srgbClr val="004821"/>
              </a:solidFill>
            </a:endParaRPr>
          </a:p>
          <a:p>
            <a:pPr algn="just">
              <a:lnSpc>
                <a:spcPts val="2200"/>
              </a:lnSpc>
            </a:pPr>
            <a:r>
              <a:rPr lang="en-US" dirty="0" smtClean="0"/>
              <a:t>She was a praying woman.</a:t>
            </a:r>
          </a:p>
          <a:p>
            <a:pPr algn="just">
              <a:lnSpc>
                <a:spcPts val="2200"/>
              </a:lnSpc>
            </a:pPr>
            <a:r>
              <a:rPr lang="en-US" dirty="0" smtClean="0"/>
              <a:t>She was able to hear the voice of YHVH and believe his Word:  (Gen 25:21–22) </a:t>
            </a:r>
            <a:endParaRPr lang="en-ZA" dirty="0" smtClean="0"/>
          </a:p>
          <a:p>
            <a:pPr algn="l">
              <a:lnSpc>
                <a:spcPts val="2200"/>
              </a:lnSpc>
            </a:pPr>
            <a:r>
              <a:rPr lang="en-US" dirty="0" smtClean="0"/>
              <a:t>She was a discerner of character: </a:t>
            </a:r>
          </a:p>
          <a:p>
            <a:pPr algn="ctr">
              <a:lnSpc>
                <a:spcPts val="2200"/>
              </a:lnSpc>
            </a:pPr>
            <a:r>
              <a:rPr lang="en-US" i="1" dirty="0" smtClean="0">
                <a:solidFill>
                  <a:srgbClr val="004821"/>
                </a:solidFill>
              </a:rPr>
              <a:t>(Gen 27:1ff) To guard the Word of YHVH that had been given to her earlier that the older son would serve the younger, to insure that the birthright would go to Jacob, and to keep the birthright promises and blessings from going to Esau, a wicked and profane individual who had no interest in perpetuating the </a:t>
            </a:r>
            <a:r>
              <a:rPr lang="en-US" i="1" dirty="0" err="1" smtClean="0">
                <a:solidFill>
                  <a:srgbClr val="004821"/>
                </a:solidFill>
              </a:rPr>
              <a:t>Abrahamic</a:t>
            </a:r>
            <a:r>
              <a:rPr lang="en-US" i="1" dirty="0" smtClean="0">
                <a:solidFill>
                  <a:srgbClr val="004821"/>
                </a:solidFill>
              </a:rPr>
              <a:t> Covenant, Rebecca took to scheming. She knew that Esau was not worthy of such a divine mission and destiny.</a:t>
            </a: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PATRIARCHS WERE INCOMPLETE WITHOUT MATRIARCHS.</a:t>
            </a:r>
            <a:endParaRPr lang="en-ZA" dirty="0" smtClean="0"/>
          </a:p>
        </p:txBody>
      </p:sp>
      <p:sp>
        <p:nvSpPr>
          <p:cNvPr id="3" name="Content Placeholder 2"/>
          <p:cNvSpPr>
            <a:spLocks noGrp="1"/>
          </p:cNvSpPr>
          <p:nvPr>
            <p:ph idx="1"/>
          </p:nvPr>
        </p:nvSpPr>
        <p:spPr/>
        <p:txBody>
          <a:bodyPr>
            <a:noAutofit/>
          </a:bodyPr>
          <a:lstStyle/>
          <a:p>
            <a:r>
              <a:rPr lang="en-US" i="1" dirty="0" smtClean="0">
                <a:solidFill>
                  <a:srgbClr val="C00000"/>
                </a:solidFill>
              </a:rPr>
              <a:t>The Patriarchs did not function as individuals; their mission in life required the partnership of a wife worthy to be a Jewish matriarch. This is clear in the relationship of Abraham and Sarah. So, too, only after Isaac married Rebecca did Abraham give him "everything" he had, which included all his blessings. Only now, therefore, when Jacob was going to find his proper match, could Isaac confer upon him the blessing of Abraham (</a:t>
            </a:r>
            <a:r>
              <a:rPr lang="en-US" i="1" dirty="0" err="1" smtClean="0">
                <a:solidFill>
                  <a:srgbClr val="C00000"/>
                </a:solidFill>
              </a:rPr>
              <a:t>ArtScroll</a:t>
            </a:r>
            <a:r>
              <a:rPr lang="en-US" i="1" dirty="0" smtClean="0">
                <a:solidFill>
                  <a:srgbClr val="C00000"/>
                </a:solidFill>
              </a:rPr>
              <a:t> Stone Edition Chumash, p. 143, comment on Gen 28:1–5).</a:t>
            </a:r>
            <a:endParaRPr lang="en-ZA" dirty="0" smtClean="0">
              <a:solidFill>
                <a:srgbClr val="C00000"/>
              </a:solidFill>
            </a:endParaRPr>
          </a:p>
          <a:p>
            <a:endParaRPr lang="en-ZA" sz="1400" dirty="0" smtClean="0"/>
          </a:p>
          <a:p>
            <a:endParaRPr lang="en-ZA" sz="14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ABRAHAM’S DEATH</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Then </a:t>
            </a:r>
            <a:r>
              <a:rPr lang="en-ZA" sz="2600" i="1" dirty="0" err="1" smtClean="0">
                <a:solidFill>
                  <a:srgbClr val="004821"/>
                </a:solidFill>
              </a:rPr>
              <a:t>Avraham</a:t>
            </a:r>
            <a:r>
              <a:rPr lang="en-ZA" sz="2600" i="1" dirty="0" smtClean="0">
                <a:solidFill>
                  <a:srgbClr val="004821"/>
                </a:solidFill>
              </a:rPr>
              <a:t> breathed his last, dying at a ripe old age, an old man full of years; and he was gathered to his people. </a:t>
            </a:r>
            <a:r>
              <a:rPr lang="en-ZA" sz="2600" b="1" i="1" dirty="0" smtClean="0">
                <a:solidFill>
                  <a:srgbClr val="004821"/>
                </a:solidFill>
              </a:rPr>
              <a:t>(Genesis 25:8 CJB)</a:t>
            </a:r>
          </a:p>
          <a:p>
            <a:pPr algn="just"/>
            <a:r>
              <a:rPr lang="en-US" sz="2600" dirty="0" smtClean="0"/>
              <a:t>Abraham lived thirty-five more years after Isaac married </a:t>
            </a:r>
            <a:r>
              <a:rPr lang="en-US" sz="2600" dirty="0" err="1" smtClean="0"/>
              <a:t>Rebekah</a:t>
            </a:r>
            <a:r>
              <a:rPr lang="en-US" sz="2600" dirty="0" smtClean="0"/>
              <a:t> and took another wife, </a:t>
            </a:r>
            <a:r>
              <a:rPr lang="en-US" sz="2600" dirty="0" err="1" smtClean="0"/>
              <a:t>Keturah</a:t>
            </a:r>
            <a:r>
              <a:rPr lang="en-US" sz="2600" dirty="0" smtClean="0"/>
              <a:t>, who provided him with six more sons. The </a:t>
            </a:r>
            <a:r>
              <a:rPr lang="en-US" sz="2600" dirty="0" err="1" smtClean="0"/>
              <a:t>Midianites</a:t>
            </a:r>
            <a:r>
              <a:rPr lang="en-US" sz="2600" dirty="0" smtClean="0"/>
              <a:t> are from her offspring. </a:t>
            </a:r>
          </a:p>
          <a:p>
            <a:pPr algn="just"/>
            <a:r>
              <a:rPr lang="en-US" sz="2600" dirty="0" smtClean="0"/>
              <a:t>When Abraham died, everything was left to Isaac, as he was his only son, the son of the promise. Abraham gave gifts to all his children but only one, Isaac, received the birthright inheritance. The seed of Isaac retains the Covenant and the birthright. </a:t>
            </a:r>
          </a:p>
          <a:p>
            <a:pPr algn="just"/>
            <a:r>
              <a:rPr lang="en-US" sz="2600" dirty="0" smtClean="0"/>
              <a:t>Hagar and </a:t>
            </a:r>
            <a:r>
              <a:rPr lang="en-US" sz="2600" dirty="0" err="1" smtClean="0"/>
              <a:t>Keturah’s</a:t>
            </a:r>
            <a:r>
              <a:rPr lang="en-US" sz="2600" dirty="0" smtClean="0"/>
              <a:t> children were also blessed and become fathers and princes of many nations (Genesis 25:16; 1 Chronicles 1:32). Abraham’s whole family was with him at his death, including Ishmael. Abraham was buried with his wife Sarah in the cave of </a:t>
            </a:r>
            <a:r>
              <a:rPr lang="en-US" sz="2600" dirty="0" err="1" smtClean="0"/>
              <a:t>Machpelah</a:t>
            </a:r>
            <a:r>
              <a:rPr lang="en-US" sz="2600" dirty="0" smtClean="0"/>
              <a:t> near </a:t>
            </a:r>
            <a:r>
              <a:rPr lang="en-US" sz="2600" dirty="0" err="1" smtClean="0"/>
              <a:t>Mamre</a:t>
            </a:r>
            <a:r>
              <a:rPr lang="en-US" sz="2600" dirty="0" smtClean="0"/>
              <a:t>, in the field of </a:t>
            </a:r>
            <a:r>
              <a:rPr lang="en-US" sz="2600" dirty="0" err="1" smtClean="0"/>
              <a:t>Ephron</a:t>
            </a:r>
            <a:r>
              <a:rPr lang="en-US" sz="2600" dirty="0" smtClean="0"/>
              <a:t> the Hittite (near Hebron), the field that Abraham had bought.</a:t>
            </a:r>
            <a:endParaRPr lang="en-ZA" sz="26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DEATH OF SARAH</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Sarah lived to be 127 years old; these were the years of Sarah's life. Sarah died in </a:t>
            </a:r>
            <a:r>
              <a:rPr lang="en-ZA" sz="9600" i="1" dirty="0" err="1" smtClean="0">
                <a:solidFill>
                  <a:srgbClr val="004821"/>
                </a:solidFill>
              </a:rPr>
              <a:t>Kiryat-Arba</a:t>
            </a:r>
            <a:r>
              <a:rPr lang="en-ZA" sz="9600" i="1" dirty="0" smtClean="0">
                <a:solidFill>
                  <a:srgbClr val="004821"/>
                </a:solidFill>
              </a:rPr>
              <a:t>, also known as </a:t>
            </a:r>
            <a:r>
              <a:rPr lang="en-ZA" sz="9600" i="1" dirty="0" err="1" smtClean="0">
                <a:solidFill>
                  <a:srgbClr val="004821"/>
                </a:solidFill>
              </a:rPr>
              <a:t>Hevron</a:t>
            </a:r>
            <a:r>
              <a:rPr lang="en-ZA" sz="9600" i="1" dirty="0" smtClean="0">
                <a:solidFill>
                  <a:srgbClr val="004821"/>
                </a:solidFill>
              </a:rPr>
              <a:t>, in the land of </a:t>
            </a:r>
            <a:r>
              <a:rPr lang="en-ZA" sz="9600" i="1" dirty="0" err="1" smtClean="0">
                <a:solidFill>
                  <a:srgbClr val="004821"/>
                </a:solidFill>
              </a:rPr>
              <a:t>Kena`an</a:t>
            </a:r>
            <a:r>
              <a:rPr lang="en-ZA" sz="9600" i="1" dirty="0" smtClean="0">
                <a:solidFill>
                  <a:srgbClr val="004821"/>
                </a:solidFill>
              </a:rPr>
              <a:t>; and </a:t>
            </a:r>
            <a:r>
              <a:rPr lang="en-ZA" sz="9600" i="1" dirty="0" err="1" smtClean="0">
                <a:solidFill>
                  <a:srgbClr val="004821"/>
                </a:solidFill>
              </a:rPr>
              <a:t>Avraham</a:t>
            </a:r>
            <a:r>
              <a:rPr lang="en-ZA" sz="9600" i="1" dirty="0" smtClean="0">
                <a:solidFill>
                  <a:srgbClr val="004821"/>
                </a:solidFill>
              </a:rPr>
              <a:t> came to mourn Sarah and weep for her. </a:t>
            </a:r>
            <a:r>
              <a:rPr lang="en-ZA" sz="9600" b="1" i="1" dirty="0" smtClean="0">
                <a:solidFill>
                  <a:srgbClr val="004821"/>
                </a:solidFill>
              </a:rPr>
              <a:t>(Genesis 23:1-2 CJB)</a:t>
            </a:r>
          </a:p>
          <a:p>
            <a:r>
              <a:rPr lang="en-US" sz="9600" dirty="0" smtClean="0"/>
              <a:t>When she died she was 127 years old; Isaac was thirty-seven at the time. She is the only woman whose age is mentioned in Scripture. One rabbinic writer said her age revealed that Sarah had the exuberance of a seven year old, the beauty of a twenty-year old, and the wisdom of an one-hundred year old. </a:t>
            </a:r>
            <a:endParaRPr lang="en-ZA" sz="9600" dirty="0" smtClean="0"/>
          </a:p>
          <a:p>
            <a:pPr algn="just"/>
            <a:r>
              <a:rPr lang="en-ZA" sz="9600" b="1" i="1" dirty="0" smtClean="0"/>
              <a:t>Oral tradition:  </a:t>
            </a:r>
            <a:r>
              <a:rPr lang="en-ZA" sz="9600" dirty="0" smtClean="0"/>
              <a:t>Teaches that, while </a:t>
            </a:r>
            <a:r>
              <a:rPr lang="en-ZA" sz="9600" dirty="0" err="1" smtClean="0"/>
              <a:t>Avraham</a:t>
            </a:r>
            <a:r>
              <a:rPr lang="en-ZA" sz="9600" dirty="0" smtClean="0"/>
              <a:t> didn’t actually kill </a:t>
            </a:r>
            <a:r>
              <a:rPr lang="en-ZA" sz="9600" dirty="0" err="1" smtClean="0"/>
              <a:t>Yitzaq</a:t>
            </a:r>
            <a:r>
              <a:rPr lang="en-ZA" sz="9600" dirty="0" smtClean="0"/>
              <a:t>, when Sarah heard about what had happened, she hurried from their home in </a:t>
            </a:r>
            <a:r>
              <a:rPr lang="en-ZA" sz="9600" dirty="0" err="1" smtClean="0"/>
              <a:t>Be’er</a:t>
            </a:r>
            <a:r>
              <a:rPr lang="en-ZA" sz="9600" dirty="0" smtClean="0"/>
              <a:t> </a:t>
            </a:r>
            <a:r>
              <a:rPr lang="en-ZA" sz="9600" dirty="0" err="1" smtClean="0"/>
              <a:t>Sheva</a:t>
            </a:r>
            <a:r>
              <a:rPr lang="en-ZA" sz="9600" dirty="0" smtClean="0"/>
              <a:t> toward Mt. </a:t>
            </a:r>
            <a:r>
              <a:rPr lang="en-ZA" sz="9600" dirty="0" err="1" smtClean="0"/>
              <a:t>Moriyah</a:t>
            </a:r>
            <a:r>
              <a:rPr lang="en-ZA" sz="9600" dirty="0" smtClean="0"/>
              <a:t>, which was in </a:t>
            </a:r>
            <a:r>
              <a:rPr lang="en-ZA" sz="9600" dirty="0" err="1" smtClean="0"/>
              <a:t>Shalem</a:t>
            </a:r>
            <a:r>
              <a:rPr lang="en-ZA" sz="9600" dirty="0" smtClean="0"/>
              <a:t> (Jerusalem), and made it as far as </a:t>
            </a:r>
            <a:r>
              <a:rPr lang="en-ZA" sz="9600" dirty="0" err="1" smtClean="0"/>
              <a:t>Qiryath</a:t>
            </a:r>
            <a:r>
              <a:rPr lang="en-ZA" sz="9600" dirty="0" smtClean="0"/>
              <a:t> </a:t>
            </a:r>
            <a:r>
              <a:rPr lang="en-ZA" sz="9600" dirty="0" err="1" smtClean="0"/>
              <a:t>Arba</a:t>
            </a:r>
            <a:r>
              <a:rPr lang="en-ZA" sz="9600" dirty="0" smtClean="0"/>
              <a:t>, which is Hebron, where she died. </a:t>
            </a:r>
          </a:p>
          <a:p>
            <a:pPr algn="just"/>
            <a:r>
              <a:rPr lang="en-ZA" sz="9600" b="1" i="1" dirty="0" smtClean="0"/>
              <a:t>127 </a:t>
            </a:r>
            <a:r>
              <a:rPr lang="en-ZA" sz="9600" dirty="0" smtClean="0"/>
              <a:t>is the numeric value of the letters in a phrase from last week’s Torah portion in </a:t>
            </a:r>
            <a:r>
              <a:rPr lang="en-ZA" sz="9600" i="1" dirty="0" smtClean="0"/>
              <a:t>Genesis 22:13</a:t>
            </a:r>
            <a:r>
              <a:rPr lang="en-ZA" sz="9600" dirty="0" smtClean="0"/>
              <a:t>, which states; “</a:t>
            </a:r>
            <a:r>
              <a:rPr lang="en-ZA" sz="9600" i="1" dirty="0" err="1" smtClean="0"/>
              <a:t>v‟ya</a:t>
            </a:r>
            <a:r>
              <a:rPr lang="en-ZA" sz="9600" i="1" dirty="0" smtClean="0"/>
              <a:t> ale </a:t>
            </a:r>
            <a:r>
              <a:rPr lang="en-ZA" sz="9600" i="1" dirty="0" err="1" smtClean="0"/>
              <a:t>hoo</a:t>
            </a:r>
            <a:r>
              <a:rPr lang="en-ZA" sz="9600" dirty="0" smtClean="0"/>
              <a:t>” or “</a:t>
            </a:r>
            <a:r>
              <a:rPr lang="en-ZA" sz="9600" i="1" dirty="0" smtClean="0"/>
              <a:t>and he offered him up”.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SARAH</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ZA" sz="2600" b="1" dirty="0" smtClean="0"/>
              <a:t>Legend of the Jews:</a:t>
            </a:r>
            <a:r>
              <a:rPr lang="en-ZA" sz="2600" dirty="0" smtClean="0"/>
              <a:t> Abraham did not pray, but spent his time in mourning and weeping over Sarah. And, indeed, he had great reason to mourn his loss, for even in her old age Sarah had retained the beauty of her youth and the innocence of her childhood.</a:t>
            </a:r>
          </a:p>
          <a:p>
            <a:pPr algn="just"/>
            <a:r>
              <a:rPr lang="en-US" sz="2600" dirty="0" smtClean="0">
                <a:solidFill>
                  <a:srgbClr val="C00000"/>
                </a:solidFill>
              </a:rPr>
              <a:t>The word </a:t>
            </a:r>
            <a:r>
              <a:rPr lang="en-US" sz="2600" i="1" dirty="0" err="1" smtClean="0">
                <a:solidFill>
                  <a:srgbClr val="C00000"/>
                </a:solidFill>
              </a:rPr>
              <a:t>Sarai</a:t>
            </a:r>
            <a:r>
              <a:rPr lang="en-US" sz="2600" dirty="0" smtClean="0">
                <a:solidFill>
                  <a:srgbClr val="C00000"/>
                </a:solidFill>
              </a:rPr>
              <a:t>, means “</a:t>
            </a:r>
            <a:r>
              <a:rPr lang="en-US" sz="2600" i="1" dirty="0" smtClean="0">
                <a:solidFill>
                  <a:srgbClr val="C00000"/>
                </a:solidFill>
              </a:rPr>
              <a:t>my princess</a:t>
            </a:r>
            <a:r>
              <a:rPr lang="en-US" sz="2600" dirty="0" smtClean="0">
                <a:solidFill>
                  <a:srgbClr val="C00000"/>
                </a:solidFill>
              </a:rPr>
              <a:t>,” implying that she owed her greatness to her status as Abraham’s wife. Henceforth she would be called only </a:t>
            </a:r>
            <a:r>
              <a:rPr lang="en-US" sz="2600" i="1" dirty="0" smtClean="0">
                <a:solidFill>
                  <a:srgbClr val="C00000"/>
                </a:solidFill>
              </a:rPr>
              <a:t>Sarah</a:t>
            </a:r>
            <a:r>
              <a:rPr lang="en-US" sz="2600" dirty="0" smtClean="0">
                <a:solidFill>
                  <a:srgbClr val="C00000"/>
                </a:solidFill>
              </a:rPr>
              <a:t>, which signifies that she is a “</a:t>
            </a:r>
            <a:r>
              <a:rPr lang="en-US" sz="2600" i="1" dirty="0" smtClean="0">
                <a:solidFill>
                  <a:srgbClr val="C00000"/>
                </a:solidFill>
              </a:rPr>
              <a:t>princess to all the nations of the world.”</a:t>
            </a:r>
            <a:r>
              <a:rPr lang="en-US" sz="2600" dirty="0" smtClean="0">
                <a:solidFill>
                  <a:srgbClr val="C00000"/>
                </a:solidFill>
              </a:rPr>
              <a:t> Prior to the covenant, </a:t>
            </a:r>
            <a:r>
              <a:rPr lang="en-US" sz="2600" dirty="0" err="1" smtClean="0">
                <a:solidFill>
                  <a:srgbClr val="C00000"/>
                </a:solidFill>
              </a:rPr>
              <a:t>Sarai’s</a:t>
            </a:r>
            <a:r>
              <a:rPr lang="en-US" sz="2600" dirty="0" smtClean="0">
                <a:solidFill>
                  <a:srgbClr val="C00000"/>
                </a:solidFill>
              </a:rPr>
              <a:t> personal majesty made her the princess of Abraham (and his country Aram). Now, however, all limitations were removed. She was princess “par excellence”—to all mankind (</a:t>
            </a:r>
            <a:r>
              <a:rPr lang="en-US" sz="2600" i="1" dirty="0" err="1" smtClean="0">
                <a:solidFill>
                  <a:srgbClr val="C00000"/>
                </a:solidFill>
              </a:rPr>
              <a:t>ArtScroll</a:t>
            </a:r>
            <a:r>
              <a:rPr lang="en-US" sz="2600" i="1" dirty="0" smtClean="0">
                <a:solidFill>
                  <a:srgbClr val="C00000"/>
                </a:solidFill>
              </a:rPr>
              <a:t> Stone Edition Chumash</a:t>
            </a:r>
            <a:r>
              <a:rPr lang="en-US" sz="2600" dirty="0" smtClean="0">
                <a:solidFill>
                  <a:srgbClr val="C00000"/>
                </a:solidFill>
              </a:rPr>
              <a:t>, p. 75).</a:t>
            </a:r>
          </a:p>
          <a:p>
            <a:pPr algn="ctr"/>
            <a:r>
              <a:rPr lang="en-ZA" sz="2600" i="1" dirty="0" smtClean="0">
                <a:solidFill>
                  <a:srgbClr val="004821"/>
                </a:solidFill>
              </a:rPr>
              <a:t>By belief also, Sarah herself was enabled to conceive seed, and she bore a child when she was past the normal age, because she deemed Him trustworthy who had promised</a:t>
            </a:r>
            <a:r>
              <a:rPr lang="en-ZA" sz="2600" b="1" i="1" dirty="0" smtClean="0">
                <a:solidFill>
                  <a:srgbClr val="004821"/>
                </a:solidFill>
              </a:rPr>
              <a:t>. (Hebrews 11:11 The Scriptures 1998+)</a:t>
            </a:r>
          </a:p>
          <a:p>
            <a:pPr algn="ctr"/>
            <a:endParaRPr lang="en-ZA" dirty="0" smtClean="0">
              <a:solidFill>
                <a:srgbClr val="004821"/>
              </a:solidFill>
            </a:endParaRPr>
          </a:p>
          <a:p>
            <a:pPr algn="just"/>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COVERING</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i="1" dirty="0" smtClean="0">
                <a:solidFill>
                  <a:srgbClr val="004821"/>
                </a:solidFill>
              </a:rPr>
              <a:t>..</a:t>
            </a:r>
            <a:r>
              <a:rPr lang="en-ZA" sz="2600" i="1" dirty="0" err="1" smtClean="0">
                <a:solidFill>
                  <a:srgbClr val="004821"/>
                </a:solidFill>
              </a:rPr>
              <a:t>Aḇraham</a:t>
            </a:r>
            <a:r>
              <a:rPr lang="en-ZA" sz="2600" i="1" dirty="0" smtClean="0">
                <a:solidFill>
                  <a:srgbClr val="004821"/>
                </a:solidFill>
              </a:rPr>
              <a:t> came to mourn for Sarah </a:t>
            </a:r>
            <a:r>
              <a:rPr lang="en-ZA" sz="2600" b="1" i="1" dirty="0" smtClean="0">
                <a:solidFill>
                  <a:srgbClr val="004821"/>
                </a:solidFill>
              </a:rPr>
              <a:t>and to weep for her</a:t>
            </a:r>
            <a:r>
              <a:rPr lang="en-ZA" sz="2600" i="1" dirty="0" smtClean="0">
                <a:solidFill>
                  <a:srgbClr val="004821"/>
                </a:solidFill>
              </a:rPr>
              <a:t>.</a:t>
            </a:r>
            <a:r>
              <a:rPr lang="en-ZA" sz="2600" dirty="0" smtClean="0">
                <a:solidFill>
                  <a:srgbClr val="004821"/>
                </a:solidFill>
              </a:rPr>
              <a:t> </a:t>
            </a:r>
          </a:p>
          <a:p>
            <a:pPr algn="just"/>
            <a:r>
              <a:rPr lang="en-ZA" sz="2600" b="1" dirty="0" smtClean="0"/>
              <a:t>To weep for her</a:t>
            </a:r>
            <a:r>
              <a:rPr lang="en-ZA" sz="2600" dirty="0" smtClean="0"/>
              <a:t>: The Hebrew phrase here is </a:t>
            </a:r>
            <a:r>
              <a:rPr lang="en-ZA" sz="2600" i="1" dirty="0" smtClean="0"/>
              <a:t>“v‟ la </a:t>
            </a:r>
            <a:r>
              <a:rPr lang="en-ZA" sz="2600" i="1" dirty="0" err="1" smtClean="0"/>
              <a:t>vak</a:t>
            </a:r>
            <a:r>
              <a:rPr lang="en-ZA" sz="2600" i="1" dirty="0" smtClean="0"/>
              <a:t> </a:t>
            </a:r>
            <a:r>
              <a:rPr lang="en-ZA" sz="2600" i="1" dirty="0" err="1" smtClean="0"/>
              <a:t>chah</a:t>
            </a:r>
            <a:r>
              <a:rPr lang="en-ZA" sz="2600" i="1" dirty="0" smtClean="0"/>
              <a:t>” </a:t>
            </a:r>
            <a:r>
              <a:rPr lang="en-ZA" sz="2600" dirty="0" smtClean="0"/>
              <a:t>which is spelled “</a:t>
            </a:r>
            <a:r>
              <a:rPr lang="en-ZA" sz="2600" i="1" dirty="0" err="1" smtClean="0"/>
              <a:t>vav</a:t>
            </a:r>
            <a:r>
              <a:rPr lang="en-ZA" sz="2600" i="1" dirty="0" smtClean="0"/>
              <a:t>-lamed </a:t>
            </a:r>
            <a:r>
              <a:rPr lang="en-ZA" sz="2600" i="1" dirty="0" err="1" smtClean="0"/>
              <a:t>veit-kaf</a:t>
            </a:r>
            <a:r>
              <a:rPr lang="en-ZA" sz="2600" i="1" dirty="0" smtClean="0"/>
              <a:t> </a:t>
            </a:r>
            <a:r>
              <a:rPr lang="en-ZA" sz="2600" i="1" dirty="0" err="1" smtClean="0"/>
              <a:t>chet</a:t>
            </a:r>
            <a:r>
              <a:rPr lang="en-ZA" sz="2600" i="1" dirty="0" smtClean="0"/>
              <a:t>-hey</a:t>
            </a:r>
            <a:r>
              <a:rPr lang="en-ZA" sz="2600" dirty="0" smtClean="0"/>
              <a:t>”. Now, the “</a:t>
            </a:r>
            <a:r>
              <a:rPr lang="en-ZA" sz="2600" i="1" dirty="0" err="1" smtClean="0"/>
              <a:t>kaf</a:t>
            </a:r>
            <a:r>
              <a:rPr lang="en-ZA" sz="2600" i="1" dirty="0" smtClean="0"/>
              <a:t>”</a:t>
            </a:r>
            <a:r>
              <a:rPr lang="en-ZA" sz="2600" dirty="0" smtClean="0"/>
              <a:t> in the middle of the phrase was written half size in the Torah Scroll. </a:t>
            </a:r>
          </a:p>
          <a:p>
            <a:pPr algn="just"/>
            <a:r>
              <a:rPr lang="en-ZA" sz="2600" dirty="0" smtClean="0"/>
              <a:t>Why? Due  to the stringent requirements in the copying of Torah in particular (and Scripture in general), Judah believes that Moshe wrote it this way. Now, the rabbis have a couple of opinions why this is so. </a:t>
            </a:r>
          </a:p>
          <a:p>
            <a:pPr marL="457200" indent="-457200" algn="just">
              <a:buFont typeface="+mj-lt"/>
              <a:buAutoNum type="arabicPeriod"/>
            </a:pPr>
            <a:r>
              <a:rPr lang="en-ZA" sz="2600" dirty="0" smtClean="0"/>
              <a:t>One opinion is that Abraham purposely restrained himself from weeping and mourning too excess. </a:t>
            </a:r>
          </a:p>
          <a:p>
            <a:pPr marL="457200" indent="-457200" algn="just">
              <a:buFont typeface="+mj-lt"/>
              <a:buAutoNum type="arabicPeriod"/>
            </a:pPr>
            <a:r>
              <a:rPr lang="en-ZA" sz="2600" dirty="0" smtClean="0"/>
              <a:t>Second opinion, that since the letter “</a:t>
            </a:r>
            <a:r>
              <a:rPr lang="en-ZA" sz="2600" i="1" dirty="0" err="1" smtClean="0"/>
              <a:t>kaf</a:t>
            </a:r>
            <a:r>
              <a:rPr lang="en-ZA" sz="2600" dirty="0" smtClean="0"/>
              <a:t>” is the </a:t>
            </a:r>
            <a:r>
              <a:rPr lang="en-ZA" sz="2600" i="1" dirty="0" smtClean="0"/>
              <a:t>“palm of the hand” or “covering</a:t>
            </a:r>
            <a:r>
              <a:rPr lang="en-ZA" sz="2600" dirty="0" smtClean="0"/>
              <a:t>” and that a wife is her husband’s spiritual covering; when Sarah died, </a:t>
            </a:r>
            <a:r>
              <a:rPr lang="en-ZA" sz="2600" dirty="0" err="1" smtClean="0"/>
              <a:t>Avraham’s</a:t>
            </a:r>
            <a:r>
              <a:rPr lang="en-ZA" sz="2600" dirty="0" smtClean="0"/>
              <a:t> spiritual covering diminished significantly. And, that’s one possible reason why, within a year, he would marry again.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BURIAL PLACE</a:t>
            </a:r>
            <a:endParaRPr lang="en-ZA" dirty="0"/>
          </a:p>
        </p:txBody>
      </p:sp>
      <p:sp>
        <p:nvSpPr>
          <p:cNvPr id="3" name="Content Placeholder 2"/>
          <p:cNvSpPr>
            <a:spLocks noGrp="1"/>
          </p:cNvSpPr>
          <p:nvPr>
            <p:ph idx="1"/>
          </p:nvPr>
        </p:nvSpPr>
        <p:spPr>
          <a:xfrm>
            <a:off x="323528" y="1600200"/>
            <a:ext cx="8363272" cy="5257800"/>
          </a:xfrm>
        </p:spPr>
        <p:txBody>
          <a:bodyPr>
            <a:normAutofit fontScale="25000" lnSpcReduction="20000"/>
          </a:bodyPr>
          <a:lstStyle/>
          <a:p>
            <a:pPr algn="ctr">
              <a:lnSpc>
                <a:spcPts val="2400"/>
              </a:lnSpc>
            </a:pPr>
            <a:r>
              <a:rPr lang="en-ZA" sz="9600" i="1" dirty="0" smtClean="0">
                <a:solidFill>
                  <a:srgbClr val="004821"/>
                </a:solidFill>
              </a:rPr>
              <a:t>Then he got up from his dead one and said to the sons of Het, "I am a foreigner living as an alien with you; let me have a burial site with you, so that I can bury my dead wife." .. ask `</a:t>
            </a:r>
            <a:r>
              <a:rPr lang="en-ZA" sz="9600" i="1" dirty="0" err="1" smtClean="0">
                <a:solidFill>
                  <a:srgbClr val="004821"/>
                </a:solidFill>
              </a:rPr>
              <a:t>Efron</a:t>
            </a:r>
            <a:r>
              <a:rPr lang="en-ZA" sz="9600" i="1" dirty="0" smtClean="0">
                <a:solidFill>
                  <a:srgbClr val="004821"/>
                </a:solidFill>
              </a:rPr>
              <a:t> the son of </a:t>
            </a:r>
            <a:r>
              <a:rPr lang="en-ZA" sz="9600" i="1" dirty="0" err="1" smtClean="0">
                <a:solidFill>
                  <a:srgbClr val="004821"/>
                </a:solidFill>
              </a:rPr>
              <a:t>Tzochar</a:t>
            </a:r>
            <a:r>
              <a:rPr lang="en-ZA" sz="9600" i="1" dirty="0" smtClean="0">
                <a:solidFill>
                  <a:srgbClr val="004821"/>
                </a:solidFill>
              </a:rPr>
              <a:t> to give me the cave of </a:t>
            </a:r>
            <a:r>
              <a:rPr lang="en-ZA" sz="9600" i="1" dirty="0" err="1" smtClean="0">
                <a:solidFill>
                  <a:srgbClr val="004821"/>
                </a:solidFill>
              </a:rPr>
              <a:t>Makhpelah</a:t>
            </a:r>
            <a:r>
              <a:rPr lang="en-ZA" sz="9600" i="1" dirty="0" smtClean="0">
                <a:solidFill>
                  <a:srgbClr val="004821"/>
                </a:solidFill>
              </a:rPr>
              <a:t>, which he owns, the one at the end of his field. He should sell it to me in your presence at its full value; … </a:t>
            </a:r>
            <a:r>
              <a:rPr lang="en-ZA" sz="9600" i="1" dirty="0" err="1" smtClean="0">
                <a:solidFill>
                  <a:srgbClr val="004821"/>
                </a:solidFill>
              </a:rPr>
              <a:t>Avraham</a:t>
            </a:r>
            <a:r>
              <a:rPr lang="en-ZA" sz="9600" i="1" dirty="0" smtClean="0">
                <a:solidFill>
                  <a:srgbClr val="004821"/>
                </a:solidFill>
              </a:rPr>
              <a:t> got the point of what `</a:t>
            </a:r>
            <a:r>
              <a:rPr lang="en-ZA" sz="9600" i="1" dirty="0" err="1" smtClean="0">
                <a:solidFill>
                  <a:srgbClr val="004821"/>
                </a:solidFill>
              </a:rPr>
              <a:t>Efron</a:t>
            </a:r>
            <a:r>
              <a:rPr lang="en-ZA" sz="9600" i="1" dirty="0" smtClean="0">
                <a:solidFill>
                  <a:srgbClr val="004821"/>
                </a:solidFill>
              </a:rPr>
              <a:t> had said, so he weighed out for `</a:t>
            </a:r>
            <a:r>
              <a:rPr lang="en-ZA" sz="9600" i="1" dirty="0" err="1" smtClean="0">
                <a:solidFill>
                  <a:srgbClr val="004821"/>
                </a:solidFill>
              </a:rPr>
              <a:t>Efron</a:t>
            </a:r>
            <a:r>
              <a:rPr lang="en-ZA" sz="9600" i="1" dirty="0" smtClean="0">
                <a:solidFill>
                  <a:srgbClr val="004821"/>
                </a:solidFill>
              </a:rPr>
              <a:t> the amount of money he had specified in the presence of the sons of Het, 400 silver shekels of the weight accepted among merchants [ten pounds]. … </a:t>
            </a:r>
            <a:r>
              <a:rPr lang="en-ZA" sz="9600" b="1" i="1" dirty="0" smtClean="0">
                <a:solidFill>
                  <a:srgbClr val="004821"/>
                </a:solidFill>
              </a:rPr>
              <a:t>(Genesis 23:3-20 CJB)</a:t>
            </a:r>
          </a:p>
          <a:p>
            <a:pPr algn="just">
              <a:lnSpc>
                <a:spcPts val="2400"/>
              </a:lnSpc>
            </a:pPr>
            <a:r>
              <a:rPr lang="en-ZA" sz="9600" dirty="0" smtClean="0"/>
              <a:t>Abraham paid a full and even inflated price for the cave of </a:t>
            </a:r>
            <a:r>
              <a:rPr lang="en-ZA" sz="9600" dirty="0" err="1" smtClean="0"/>
              <a:t>Machpelah</a:t>
            </a:r>
            <a:r>
              <a:rPr lang="en-ZA" sz="9600" dirty="0" smtClean="0"/>
              <a:t> without balking. The cave that </a:t>
            </a:r>
            <a:r>
              <a:rPr lang="en-ZA" sz="9600" dirty="0" err="1" smtClean="0"/>
              <a:t>Avraham</a:t>
            </a:r>
            <a:r>
              <a:rPr lang="en-ZA" sz="9600" dirty="0" smtClean="0"/>
              <a:t> wants is called “</a:t>
            </a:r>
            <a:r>
              <a:rPr lang="en-ZA" sz="9600" i="1" dirty="0" err="1" smtClean="0"/>
              <a:t>Machpelah</a:t>
            </a:r>
            <a:r>
              <a:rPr lang="en-ZA" sz="9600" i="1" dirty="0" smtClean="0"/>
              <a:t>”</a:t>
            </a:r>
            <a:r>
              <a:rPr lang="en-ZA" sz="9600" dirty="0" smtClean="0"/>
              <a:t> which means </a:t>
            </a:r>
            <a:r>
              <a:rPr lang="en-ZA" sz="9600" i="1" dirty="0" smtClean="0"/>
              <a:t>“to double” or “a double portion</a:t>
            </a:r>
            <a:r>
              <a:rPr lang="en-ZA" sz="9600" dirty="0" smtClean="0"/>
              <a:t>”. This cave is actually a “</a:t>
            </a:r>
            <a:r>
              <a:rPr lang="en-ZA" sz="9600" i="1" dirty="0" smtClean="0"/>
              <a:t>double cave</a:t>
            </a:r>
            <a:r>
              <a:rPr lang="en-ZA" sz="9600" dirty="0" smtClean="0"/>
              <a:t>” or two caves in one. There is one on top of another. That is how it got its name, literally the </a:t>
            </a:r>
            <a:r>
              <a:rPr lang="en-ZA" sz="9600" i="1" dirty="0" smtClean="0"/>
              <a:t>“cave of two</a:t>
            </a:r>
            <a:r>
              <a:rPr lang="en-ZA" sz="9600"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CAVE OF MACHPELAH</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Autofit/>
          </a:bodyPr>
          <a:lstStyle/>
          <a:p>
            <a:pPr algn="just">
              <a:lnSpc>
                <a:spcPts val="2500"/>
              </a:lnSpc>
            </a:pPr>
            <a:r>
              <a:rPr lang="en-ZA" dirty="0" smtClean="0">
                <a:solidFill>
                  <a:srgbClr val="C00000"/>
                </a:solidFill>
              </a:rPr>
              <a:t>He had long known the peculiar value of this spot. Adam had chosen it as a burial-place for himself. He had feared his body might be used for idolatrous purposes after his death; he therefore designated the Cave of </a:t>
            </a:r>
            <a:r>
              <a:rPr lang="en-ZA" dirty="0" err="1" smtClean="0">
                <a:solidFill>
                  <a:srgbClr val="C00000"/>
                </a:solidFill>
              </a:rPr>
              <a:t>Machpelah</a:t>
            </a:r>
            <a:r>
              <a:rPr lang="en-ZA" dirty="0" smtClean="0">
                <a:solidFill>
                  <a:srgbClr val="C00000"/>
                </a:solidFill>
              </a:rPr>
              <a:t> as the place of his burial, and in the depths his corpse was laid, so that none might find it. When he interred Eve there, he wanted to dig deeper, because he scented the sweet fragrance of Paradise, near the entrance to which it lay, but a heavenly voice called to him, Enough! Adam himself was buried there by Seth, and until the time of Abraham the place was guarded by angels, who kept a fire burning near it perpetually, so that none dared approach it and bury his dead therein. Now, it happened on the day when Abraham received the angels in his house, and he wanted to slaughter an ox for their entertainment, that the ox ran away, and in his pursuit of him Abraham entered the Cave of </a:t>
            </a:r>
            <a:r>
              <a:rPr lang="en-ZA" dirty="0" err="1" smtClean="0">
                <a:solidFill>
                  <a:srgbClr val="C00000"/>
                </a:solidFill>
              </a:rPr>
              <a:t>Machpelah</a:t>
            </a:r>
            <a:r>
              <a:rPr lang="en-ZA" dirty="0" smtClean="0">
                <a:solidFill>
                  <a:srgbClr val="C00000"/>
                </a:solidFill>
              </a:rPr>
              <a:t>.</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SARAH INFLUENCES HISTORY</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In her death, Sarah influences the history of the Land and people </a:t>
            </a:r>
            <a:r>
              <a:rPr lang="en-ZA" dirty="0" err="1" smtClean="0"/>
              <a:t>Yisra’el</a:t>
            </a:r>
            <a:r>
              <a:rPr lang="en-ZA" dirty="0" smtClean="0"/>
              <a:t>. </a:t>
            </a:r>
            <a:r>
              <a:rPr lang="en-ZA" dirty="0" err="1" smtClean="0"/>
              <a:t>Avraham</a:t>
            </a:r>
            <a:r>
              <a:rPr lang="en-ZA" dirty="0" smtClean="0"/>
              <a:t> had already been promised </a:t>
            </a:r>
            <a:r>
              <a:rPr lang="en-ZA" dirty="0" err="1" smtClean="0"/>
              <a:t>Eretz</a:t>
            </a:r>
            <a:r>
              <a:rPr lang="en-ZA" dirty="0" smtClean="0"/>
              <a:t> </a:t>
            </a:r>
            <a:r>
              <a:rPr lang="en-ZA" dirty="0" err="1" smtClean="0"/>
              <a:t>Yisra’el</a:t>
            </a:r>
            <a:r>
              <a:rPr lang="en-ZA" dirty="0" smtClean="0"/>
              <a:t>; but, that promise had yet to be realized. It was through the purchase of the Cave of </a:t>
            </a:r>
            <a:r>
              <a:rPr lang="en-ZA" dirty="0" err="1" smtClean="0"/>
              <a:t>Machpelah</a:t>
            </a:r>
            <a:r>
              <a:rPr lang="en-ZA" dirty="0" smtClean="0"/>
              <a:t>, for Sarah’s burial, that a part of </a:t>
            </a:r>
            <a:r>
              <a:rPr lang="en-ZA" dirty="0" err="1" smtClean="0"/>
              <a:t>Eretz</a:t>
            </a:r>
            <a:r>
              <a:rPr lang="en-ZA" dirty="0" smtClean="0"/>
              <a:t> </a:t>
            </a:r>
            <a:r>
              <a:rPr lang="en-ZA" dirty="0" err="1" smtClean="0"/>
              <a:t>Yisra’el</a:t>
            </a:r>
            <a:r>
              <a:rPr lang="en-ZA" dirty="0" smtClean="0"/>
              <a:t> first became an eternal heritage for the Hebrew people in the eyes of the nations. For the first time, the spiritual nature of the Holy Land was given actual expression. </a:t>
            </a:r>
          </a:p>
          <a:p>
            <a:pPr algn="just">
              <a:lnSpc>
                <a:spcPts val="2100"/>
              </a:lnSpc>
            </a:pPr>
            <a:r>
              <a:rPr lang="en-ZA" dirty="0" smtClean="0"/>
              <a:t>400 is the numeric value of the letter “</a:t>
            </a:r>
            <a:r>
              <a:rPr lang="en-ZA" dirty="0" err="1" smtClean="0"/>
              <a:t>tav</a:t>
            </a:r>
            <a:r>
              <a:rPr lang="en-ZA" dirty="0" smtClean="0"/>
              <a:t>” which represents </a:t>
            </a:r>
            <a:r>
              <a:rPr lang="en-ZA" i="1" dirty="0" smtClean="0"/>
              <a:t>“sign of the covenant”.</a:t>
            </a:r>
            <a:r>
              <a:rPr lang="en-ZA" dirty="0" smtClean="0"/>
              <a:t> It also equals the number of years from the birth </a:t>
            </a:r>
            <a:r>
              <a:rPr lang="en-ZA" dirty="0" err="1" smtClean="0"/>
              <a:t>Yitzaq</a:t>
            </a:r>
            <a:r>
              <a:rPr lang="en-ZA" dirty="0" smtClean="0"/>
              <a:t> to the Exodus from </a:t>
            </a:r>
            <a:r>
              <a:rPr lang="en-ZA" dirty="0" err="1" smtClean="0"/>
              <a:t>Mitzrayim</a:t>
            </a:r>
            <a:r>
              <a:rPr lang="en-ZA" dirty="0" smtClean="0"/>
              <a:t> (Egypt) that YHVH speaks to </a:t>
            </a:r>
            <a:r>
              <a:rPr lang="en-ZA" dirty="0" err="1" smtClean="0"/>
              <a:t>Avraham</a:t>
            </a:r>
            <a:r>
              <a:rPr lang="en-ZA" dirty="0" smtClean="0"/>
              <a:t> about in </a:t>
            </a:r>
            <a:r>
              <a:rPr lang="en-ZA" i="1" dirty="0" smtClean="0"/>
              <a:t>Genesis 15:13</a:t>
            </a:r>
            <a:r>
              <a:rPr lang="en-ZA" dirty="0" smtClean="0"/>
              <a:t>; And He said to </a:t>
            </a:r>
            <a:r>
              <a:rPr lang="en-ZA" dirty="0" err="1" smtClean="0"/>
              <a:t>Avram</a:t>
            </a:r>
            <a:r>
              <a:rPr lang="en-ZA" dirty="0" smtClean="0"/>
              <a:t>, “</a:t>
            </a:r>
            <a:r>
              <a:rPr lang="en-ZA" i="1" dirty="0" smtClean="0">
                <a:solidFill>
                  <a:srgbClr val="004821"/>
                </a:solidFill>
              </a:rPr>
              <a:t>Know for certain that your seed are to be sojourners in a land that is not theirs, and shall serve them, and they shall afflict them four hundred years</a:t>
            </a:r>
            <a:r>
              <a:rPr lang="en-ZA" i="1" dirty="0" smtClean="0"/>
              <a:t>. </a:t>
            </a:r>
            <a:r>
              <a:rPr lang="en-ZA" dirty="0" err="1" smtClean="0"/>
              <a:t>Stephanos</a:t>
            </a:r>
            <a:r>
              <a:rPr lang="en-ZA" dirty="0" smtClean="0"/>
              <a:t> (Stephen) recaps this also in Acts 7. 400 also equals the numeric value of the letters in “</a:t>
            </a:r>
            <a:r>
              <a:rPr lang="en-ZA" i="1" dirty="0" err="1" smtClean="0"/>
              <a:t>Ephron</a:t>
            </a:r>
            <a:r>
              <a:rPr lang="en-ZA" i="1" dirty="0" smtClean="0"/>
              <a:t>”</a:t>
            </a:r>
            <a:r>
              <a:rPr lang="en-ZA" dirty="0" smtClean="0"/>
              <a:t>, whom </a:t>
            </a:r>
            <a:r>
              <a:rPr lang="en-ZA" dirty="0" err="1" smtClean="0"/>
              <a:t>Avraham</a:t>
            </a:r>
            <a:r>
              <a:rPr lang="en-ZA" dirty="0" smtClean="0"/>
              <a:t> buys the field and cave from. 400 also equals </a:t>
            </a:r>
            <a:r>
              <a:rPr lang="en-ZA" i="1" dirty="0" smtClean="0"/>
              <a:t>“</a:t>
            </a:r>
            <a:r>
              <a:rPr lang="en-ZA" i="1" dirty="0" err="1" smtClean="0"/>
              <a:t>sh‟na-eem</a:t>
            </a:r>
            <a:r>
              <a:rPr lang="en-ZA" dirty="0" smtClean="0"/>
              <a:t>” which is “</a:t>
            </a:r>
            <a:r>
              <a:rPr lang="en-ZA" i="1" dirty="0" smtClean="0"/>
              <a:t>two</a:t>
            </a:r>
            <a:r>
              <a:rPr lang="en-ZA" dirty="0" smtClean="0"/>
              <a:t>”, as in the “</a:t>
            </a:r>
            <a:r>
              <a:rPr lang="en-ZA" i="1" dirty="0" smtClean="0"/>
              <a:t>two caves”, “</a:t>
            </a:r>
            <a:r>
              <a:rPr lang="en-ZA" i="1" dirty="0" err="1" smtClean="0"/>
              <a:t>l‟mashal</a:t>
            </a:r>
            <a:r>
              <a:rPr lang="en-ZA" i="1" dirty="0" smtClean="0"/>
              <a:t>” or “for a proverb” and “</a:t>
            </a:r>
            <a:r>
              <a:rPr lang="en-ZA" i="1" dirty="0" err="1" smtClean="0"/>
              <a:t>m‟seferah</a:t>
            </a:r>
            <a:r>
              <a:rPr lang="en-ZA" dirty="0" smtClean="0"/>
              <a:t>” or “</a:t>
            </a:r>
            <a:r>
              <a:rPr lang="en-ZA" i="1" dirty="0" smtClean="0"/>
              <a:t>from the book”.</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13081</TotalTime>
  <Words>6225</Words>
  <Application>Microsoft Office PowerPoint</Application>
  <PresentationFormat>On-screen Show (4:3)</PresentationFormat>
  <Paragraphs>184</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Slide 1</vt:lpstr>
      <vt:lpstr>CHAYEI “Sarah”</vt:lpstr>
      <vt:lpstr>LIFE AFTER DEATH</vt:lpstr>
      <vt:lpstr>DEATH OF SARAH</vt:lpstr>
      <vt:lpstr>SARAH</vt:lpstr>
      <vt:lpstr>COVERING</vt:lpstr>
      <vt:lpstr>BURIAL PLACE</vt:lpstr>
      <vt:lpstr>CAVE OF MACHPELAH LEGENDS OF THE JEWS</vt:lpstr>
      <vt:lpstr>SARAH INFLUENCES HISTORY</vt:lpstr>
      <vt:lpstr>CAVE OF MACHPELAH</vt:lpstr>
      <vt:lpstr>CITY OF FOUR</vt:lpstr>
      <vt:lpstr>POINTS TO PONDER</vt:lpstr>
      <vt:lpstr>ABRAHAM GETTING OLD</vt:lpstr>
      <vt:lpstr>CHOOSING A WIFE</vt:lpstr>
      <vt:lpstr>THE OATH</vt:lpstr>
      <vt:lpstr>TEN AND HOLY SPIRIT</vt:lpstr>
      <vt:lpstr>GIFTS</vt:lpstr>
      <vt:lpstr>ARAM NAHARAYIM</vt:lpstr>
      <vt:lpstr>THE TEST</vt:lpstr>
      <vt:lpstr>RIVKAH (REBEKAH)</vt:lpstr>
      <vt:lpstr>THE GIFTS</vt:lpstr>
      <vt:lpstr>PROMISE BUILDER</vt:lpstr>
      <vt:lpstr>LABAN</vt:lpstr>
      <vt:lpstr>ACCAPTANCE AS BRIDE</vt:lpstr>
      <vt:lpstr>IMMEDIATE DEPARTURE</vt:lpstr>
      <vt:lpstr>MOTHER OF MILLIONS</vt:lpstr>
      <vt:lpstr>THE FIELD</vt:lpstr>
      <vt:lpstr>POINT TO PONDER</vt:lpstr>
      <vt:lpstr>THE VEIL</vt:lpstr>
      <vt:lpstr>WOMEN OF PROMISE</vt:lpstr>
      <vt:lpstr>ISAAC LOVED HER</vt:lpstr>
      <vt:lpstr>CHARACTER QUALITIES - REBEKAH</vt:lpstr>
      <vt:lpstr>PATRIARCHS WERE INCOMPLETE WITHOUT MATRIARCHS.</vt:lpstr>
      <vt:lpstr>ABRAHAM’S DEATH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304</cp:revision>
  <dcterms:created xsi:type="dcterms:W3CDTF">2010-10-31T07:41:47Z</dcterms:created>
  <dcterms:modified xsi:type="dcterms:W3CDTF">2012-11-07T09:34:18Z</dcterms:modified>
</cp:coreProperties>
</file>